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media/image14.jpg" ContentType="image/gif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89" r:id="rId1"/>
  </p:sldMasterIdLst>
  <p:notesMasterIdLst>
    <p:notesMasterId r:id="rId26"/>
  </p:notesMasterIdLst>
  <p:sldIdLst>
    <p:sldId id="287" r:id="rId2"/>
    <p:sldId id="289" r:id="rId3"/>
    <p:sldId id="296" r:id="rId4"/>
    <p:sldId id="267" r:id="rId5"/>
    <p:sldId id="297" r:id="rId6"/>
    <p:sldId id="298" r:id="rId7"/>
    <p:sldId id="299" r:id="rId8"/>
    <p:sldId id="300" r:id="rId9"/>
    <p:sldId id="302" r:id="rId10"/>
    <p:sldId id="301" r:id="rId11"/>
    <p:sldId id="303" r:id="rId12"/>
    <p:sldId id="316" r:id="rId13"/>
    <p:sldId id="305" r:id="rId14"/>
    <p:sldId id="313" r:id="rId15"/>
    <p:sldId id="314" r:id="rId16"/>
    <p:sldId id="321" r:id="rId17"/>
    <p:sldId id="315" r:id="rId18"/>
    <p:sldId id="293" r:id="rId19"/>
    <p:sldId id="318" r:id="rId20"/>
    <p:sldId id="317" r:id="rId21"/>
    <p:sldId id="322" r:id="rId22"/>
    <p:sldId id="308" r:id="rId23"/>
    <p:sldId id="290" r:id="rId24"/>
    <p:sldId id="320" r:id="rId2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F00"/>
    <a:srgbClr val="0000FF"/>
    <a:srgbClr val="FFFFFF"/>
    <a:srgbClr val="00FFFF"/>
    <a:srgbClr val="96969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56C1701-EE21-4416-8AA5-B70F370A532A}" v="160" dt="2019-11-21T18:53:01.29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00" autoAdjust="0"/>
    <p:restoredTop sz="94280" autoAdjust="0"/>
  </p:normalViewPr>
  <p:slideViewPr>
    <p:cSldViewPr snapToGrid="0">
      <p:cViewPr varScale="1">
        <p:scale>
          <a:sx n="63" d="100"/>
          <a:sy n="63" d="100"/>
        </p:scale>
        <p:origin x="612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5" d="100"/>
          <a:sy n="55" d="100"/>
        </p:scale>
        <p:origin x="2880" y="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F5AA430-F6F2-4752-BC6B-5A79EE76EC78}" type="datetimeFigureOut">
              <a:rPr lang="en-US" smtClean="0"/>
              <a:t>12/12/2019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610CF5-5060-4CAF-AB41-B30FCBD137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41016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5610CF5-5060-4CAF-AB41-B30FCBD137DC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54926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95269" y="1122363"/>
            <a:ext cx="9001462" cy="2387600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95269" y="3602038"/>
            <a:ext cx="9001462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7AE77-E6F0-4E04-B849-3CC1A2935D7D}" type="datetimeFigureOut">
              <a:rPr lang="en-US" smtClean="0"/>
              <a:t>12/12/2019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F5EE27-1647-4D34-8149-C526B15A89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929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4289372"/>
            <a:ext cx="10367564" cy="819355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13806" y="621321"/>
            <a:ext cx="10367564" cy="3379735"/>
          </a:xfrm>
          <a:noFill/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5108728"/>
            <a:ext cx="10365998" cy="682472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7AE77-E6F0-4E04-B849-3CC1A2935D7D}" type="datetimeFigureOut">
              <a:rPr lang="en-US" smtClean="0"/>
              <a:t>12/12/2019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F5EE27-1647-4D34-8149-C526B15A89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90279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3424859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4204820"/>
            <a:ext cx="10353761" cy="1592186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7AE77-E6F0-4E04-B849-3CC1A2935D7D}" type="datetimeFigureOut">
              <a:rPr lang="en-US" smtClean="0"/>
              <a:t>12/12/2019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F5EE27-1647-4D34-8149-C526B15A89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326763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426812"/>
          </a:xfrm>
        </p:spPr>
        <p:txBody>
          <a:bodyPr anchor="t">
            <a:normAutofit/>
          </a:bodyPr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204821"/>
            <a:ext cx="10353762" cy="158638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7AE77-E6F0-4E04-B849-3CC1A2935D7D}" type="datetimeFigureOut">
              <a:rPr lang="en-US" smtClean="0"/>
              <a:t>12/12/2019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F5EE27-1647-4D34-8149-C526B15A898D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836612" y="73524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57956" y="297209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76497241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2126942"/>
            <a:ext cx="10355327" cy="25118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650556"/>
            <a:ext cx="10353763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7AE77-E6F0-4E04-B849-3CC1A2935D7D}" type="datetimeFigureOut">
              <a:rPr lang="en-US" smtClean="0"/>
              <a:t>12/12/2019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F5EE27-1647-4D34-8149-C526B15A89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066619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94" y="609600"/>
            <a:ext cx="10353762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94" y="2088319"/>
            <a:ext cx="3298956" cy="823305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94" y="2911624"/>
            <a:ext cx="3298956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4878" y="2088320"/>
            <a:ext cx="3298558" cy="823304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4878" y="2911624"/>
            <a:ext cx="3299821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088320"/>
            <a:ext cx="3291211" cy="823304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6346" y="2911624"/>
            <a:ext cx="3291211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7AE77-E6F0-4E04-B849-3CC1A2935D7D}" type="datetimeFigureOut">
              <a:rPr lang="en-US" smtClean="0"/>
              <a:t>12/12/2019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F5EE27-1647-4D34-8149-C526B15A89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86431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95" y="4195899"/>
            <a:ext cx="3298955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92020" y="2298987"/>
            <a:ext cx="2940050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95" y="4772161"/>
            <a:ext cx="3298955" cy="101903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01" y="4195899"/>
            <a:ext cx="3298983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98987"/>
            <a:ext cx="2930525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72160"/>
            <a:ext cx="3300336" cy="101903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423" y="4195899"/>
            <a:ext cx="3289900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52803" y="2298987"/>
            <a:ext cx="2932113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298" y="4772161"/>
            <a:ext cx="3294258" cy="1019037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7AE77-E6F0-4E04-B849-3CC1A2935D7D}" type="datetimeFigureOut">
              <a:rPr lang="en-US" smtClean="0"/>
              <a:t>12/12/2019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F5EE27-1647-4D34-8149-C526B15A89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528546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7AE77-E6F0-4E04-B849-3CC1A2935D7D}" type="datetimeFigureOut">
              <a:rPr lang="en-US" smtClean="0"/>
              <a:t>12/12/2019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F5EE27-1647-4D34-8149-C526B15A89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244357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599"/>
            <a:ext cx="2542657" cy="518160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3794" y="609599"/>
            <a:ext cx="7658705" cy="518160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7AE77-E6F0-4E04-B849-3CC1A2935D7D}" type="datetimeFigureOut">
              <a:rPr lang="en-US" smtClean="0"/>
              <a:t>12/12/2019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F5EE27-1647-4D34-8149-C526B15A89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86280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7AE77-E6F0-4E04-B849-3CC1A2935D7D}" type="datetimeFigureOut">
              <a:rPr lang="en-US" smtClean="0"/>
              <a:t>12/12/2019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F5EE27-1647-4D34-8149-C526B15A89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81370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9244" y="657226"/>
            <a:ext cx="9733512" cy="2852737"/>
          </a:xfrm>
        </p:spPr>
        <p:txBody>
          <a:bodyPr anchor="b">
            <a:normAutofit/>
          </a:bodyPr>
          <a:lstStyle>
            <a:lvl1pPr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29244" y="3602038"/>
            <a:ext cx="9733512" cy="1500187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7AE77-E6F0-4E04-B849-3CC1A2935D7D}" type="datetimeFigureOut">
              <a:rPr lang="en-US" smtClean="0"/>
              <a:t>12/12/2019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F5EE27-1647-4D34-8149-C526B15A89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87409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6321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3795" y="2088319"/>
            <a:ext cx="5106004" cy="370288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3403" y="2088319"/>
            <a:ext cx="5094154" cy="370288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7AE77-E6F0-4E04-B849-3CC1A2935D7D}" type="datetimeFigureOut">
              <a:rPr lang="en-US" smtClean="0"/>
              <a:t>12/12/2019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F5EE27-1647-4D34-8149-C526B15A89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81814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804" y="2088320"/>
            <a:ext cx="4879199" cy="823912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3795" y="2912232"/>
            <a:ext cx="5107208" cy="287896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2003" y="2088320"/>
            <a:ext cx="4865554" cy="823912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912232"/>
            <a:ext cx="5095357" cy="287896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7AE77-E6F0-4E04-B849-3CC1A2935D7D}" type="datetimeFigureOut">
              <a:rPr lang="en-US" smtClean="0"/>
              <a:t>12/12/2019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F5EE27-1647-4D34-8149-C526B15A89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67697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7AE77-E6F0-4E04-B849-3CC1A2935D7D}" type="datetimeFigureOut">
              <a:rPr lang="en-US" smtClean="0"/>
              <a:t>12/12/2019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F5EE27-1647-4D34-8149-C526B15A89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9841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7AE77-E6F0-4E04-B849-3CC1A2935D7D}" type="datetimeFigureOut">
              <a:rPr lang="en-US" smtClean="0"/>
              <a:t>12/12/2019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F5EE27-1647-4D34-8149-C526B15A89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09522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7228" y="609600"/>
            <a:ext cx="3932237" cy="2362200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78064" y="609600"/>
            <a:ext cx="6189492" cy="5181600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7228" y="2971800"/>
            <a:ext cx="3932237" cy="2819399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7AE77-E6F0-4E04-B849-3CC1A2935D7D}" type="datetimeFigureOut">
              <a:rPr lang="en-US" smtClean="0"/>
              <a:t>12/12/2019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F5EE27-1647-4D34-8149-C526B15A89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32902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7227" y="609600"/>
            <a:ext cx="5929773" cy="2362200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4" y="758881"/>
            <a:ext cx="3255356" cy="4883038"/>
          </a:xfrm>
          <a:noFill/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971800"/>
            <a:ext cx="5934950" cy="28194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7AE77-E6F0-4E04-B849-3CC1A2935D7D}" type="datetimeFigureOut">
              <a:rPr lang="en-US" smtClean="0"/>
              <a:t>12/12/2019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F5EE27-1647-4D34-8149-C526B15A89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52374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63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95" y="2096064"/>
            <a:ext cx="10353762" cy="36951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6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67AE77-E6F0-4E04-B849-3CC1A2935D7D}" type="datetimeFigureOut">
              <a:rPr lang="en-US" smtClean="0"/>
              <a:t>12/12/2019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94" y="5883275"/>
            <a:ext cx="66728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535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F5EE27-1647-4D34-8149-C526B15A89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008741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990" r:id="rId1"/>
    <p:sldLayoutId id="2147483991" r:id="rId2"/>
    <p:sldLayoutId id="2147483992" r:id="rId3"/>
    <p:sldLayoutId id="2147483993" r:id="rId4"/>
    <p:sldLayoutId id="2147483994" r:id="rId5"/>
    <p:sldLayoutId id="2147483995" r:id="rId6"/>
    <p:sldLayoutId id="2147483996" r:id="rId7"/>
    <p:sldLayoutId id="2147483997" r:id="rId8"/>
    <p:sldLayoutId id="2147483998" r:id="rId9"/>
    <p:sldLayoutId id="2147483999" r:id="rId10"/>
    <p:sldLayoutId id="2147484000" r:id="rId11"/>
    <p:sldLayoutId id="2147484001" r:id="rId12"/>
    <p:sldLayoutId id="2147484002" r:id="rId13"/>
    <p:sldLayoutId id="2147484003" r:id="rId14"/>
    <p:sldLayoutId id="2147484004" r:id="rId15"/>
    <p:sldLayoutId id="2147484005" r:id="rId16"/>
    <p:sldLayoutId id="2147484006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400" b="1" i="0" kern="1200" cap="all">
          <a:solidFill>
            <a:schemeClr val="tx1"/>
          </a:solidFill>
          <a:effectLst>
            <a:outerShdw blurRad="50800" dist="63500" dir="2700000" algn="tl" rotWithShape="0">
              <a:srgbClr val="000000">
                <a:alpha val="48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POhR4hbn9oM?feature=oembed" TargetMode="External"/><Relationship Id="rId4" Type="http://schemas.openxmlformats.org/officeDocument/2006/relationships/hyperlink" Target="https://www.youtube.com/watch?v=POhR4hbn9oM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7" Type="http://schemas.openxmlformats.org/officeDocument/2006/relationships/hyperlink" Target="http://cefia.aks.ac.kr:84/index.php?title=Understanding_Korea_Materials" TargetMode="Externa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g"/><Relationship Id="rId5" Type="http://schemas.openxmlformats.org/officeDocument/2006/relationships/image" Target="../media/image5.jpg"/><Relationship Id="rId4" Type="http://schemas.openxmlformats.org/officeDocument/2006/relationships/image" Target="../media/image4.jp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9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31.jpg"/><Relationship Id="rId5" Type="http://schemas.openxmlformats.org/officeDocument/2006/relationships/image" Target="../media/image30.jpg"/><Relationship Id="rId4" Type="http://schemas.openxmlformats.org/officeDocument/2006/relationships/image" Target="../media/image29.jp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18000"/>
                <a:satMod val="160000"/>
                <a:lumMod val="28000"/>
              </a:schemeClr>
              <a:schemeClr val="bg2">
                <a:tint val="95000"/>
                <a:satMod val="160000"/>
                <a:lumMod val="116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0068059-9097-4F05-BA38-CDD7DBF773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164A015-EDB3-4688-8B77-9255305411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4551035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1">
            <a:schemeClr val="dk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7F00527-50AD-441D-B506-9AFD2C235B8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56272" y="643467"/>
            <a:ext cx="8857739" cy="2933620"/>
          </a:xfrm>
        </p:spPr>
        <p:txBody>
          <a:bodyPr>
            <a:normAutofit/>
          </a:bodyPr>
          <a:lstStyle/>
          <a:p>
            <a:r>
              <a:rPr lang="ko-KR" altLang="en-US" sz="11500" dirty="0"/>
              <a:t>고 </a:t>
            </a:r>
            <a:r>
              <a:rPr lang="ko-KR" altLang="en-US" sz="11500" dirty="0" err="1"/>
              <a:t>려</a:t>
            </a:r>
            <a:endParaRPr lang="en-US" sz="115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504E2B2-22F0-40C7-9C0F-0D79E9B5E4C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59789" y="4872767"/>
            <a:ext cx="8754222" cy="1424165"/>
          </a:xfrm>
        </p:spPr>
        <p:txBody>
          <a:bodyPr>
            <a:normAutofit/>
          </a:bodyPr>
          <a:lstStyle/>
          <a:p>
            <a:r>
              <a:rPr lang="ko-KR" altLang="en-US" sz="5400" dirty="0"/>
              <a:t>성립과 발전</a:t>
            </a:r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val="35288279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90B1D6D2-FB0B-4BFA-BBFF-615A9A425C66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424803" y="903449"/>
            <a:ext cx="3823407" cy="5201677"/>
          </a:xfrm>
        </p:spPr>
      </p:pic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57086AB5-622B-4CE2-9438-5D816FAA53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38920" y="2216727"/>
            <a:ext cx="5722110" cy="4121727"/>
          </a:xfrm>
        </p:spPr>
        <p:txBody>
          <a:bodyPr>
            <a:noAutofit/>
          </a:bodyPr>
          <a:lstStyle/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ko-KR" altLang="en-US" sz="3200" dirty="0"/>
              <a:t>고구려 지역</a:t>
            </a:r>
            <a:endParaRPr lang="en-US" altLang="ko-KR" sz="3200" dirty="0"/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ko-KR" altLang="en-US" sz="3200" dirty="0"/>
              <a:t>나라를 세운 사람 </a:t>
            </a:r>
            <a:endParaRPr lang="en-US" altLang="ko-KR" sz="3200" dirty="0"/>
          </a:p>
          <a:p>
            <a:pPr algn="l"/>
            <a:r>
              <a:rPr lang="en-US" altLang="ko-KR" sz="3200" dirty="0"/>
              <a:t>      - </a:t>
            </a:r>
            <a:r>
              <a:rPr lang="ko-KR" altLang="en-US" sz="3200" dirty="0"/>
              <a:t>고구려 후예 </a:t>
            </a:r>
            <a:r>
              <a:rPr lang="ko-KR" altLang="en-US" sz="3200" dirty="0" err="1"/>
              <a:t>대조영</a:t>
            </a:r>
            <a:endParaRPr lang="en-US" altLang="ko-KR" sz="3200" dirty="0"/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ko-KR" altLang="en-US" sz="3200" dirty="0"/>
              <a:t>지배층 </a:t>
            </a:r>
            <a:r>
              <a:rPr lang="en-US" altLang="ko-KR" sz="3200" dirty="0"/>
              <a:t>- </a:t>
            </a:r>
            <a:r>
              <a:rPr lang="ko-KR" altLang="en-US" sz="3200" dirty="0"/>
              <a:t>고구려 후예</a:t>
            </a:r>
            <a:endParaRPr lang="en-US" altLang="ko-KR" sz="3200" dirty="0"/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ko-KR" altLang="en-US" sz="3200" dirty="0"/>
              <a:t>피지배층 </a:t>
            </a:r>
            <a:r>
              <a:rPr lang="en-US" altLang="ko-KR" sz="3200" dirty="0"/>
              <a:t>- </a:t>
            </a:r>
            <a:r>
              <a:rPr lang="ko-KR" altLang="en-US" sz="3200" dirty="0"/>
              <a:t>말갈족</a:t>
            </a:r>
            <a:endParaRPr lang="en-US" altLang="ko-KR" sz="3200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4BFE7E6E-B3EF-4D8B-BF66-2194A3BB6F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9572" y="379562"/>
            <a:ext cx="5929773" cy="1667773"/>
          </a:xfrm>
        </p:spPr>
        <p:txBody>
          <a:bodyPr>
            <a:normAutofit/>
          </a:bodyPr>
          <a:lstStyle/>
          <a:p>
            <a:r>
              <a:rPr lang="ko-KR" altLang="en-US" sz="5400" dirty="0">
                <a:highlight>
                  <a:srgbClr val="0000FF"/>
                </a:highlight>
              </a:rPr>
              <a:t>남북국시대</a:t>
            </a:r>
            <a:br>
              <a:rPr lang="en-US" altLang="ko-KR" sz="5400" dirty="0"/>
            </a:br>
            <a:r>
              <a:rPr lang="en-US" altLang="ko-KR" sz="4800" dirty="0"/>
              <a:t>&lt;</a:t>
            </a:r>
            <a:r>
              <a:rPr lang="ko-KR" altLang="en-US" sz="4800" dirty="0"/>
              <a:t>발해</a:t>
            </a:r>
            <a:r>
              <a:rPr lang="en-US" altLang="ko-KR" sz="4800" dirty="0"/>
              <a:t>&gt;</a:t>
            </a:r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val="9552148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90B1D6D2-FB0B-4BFA-BBFF-615A9A425C66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576545" y="700857"/>
            <a:ext cx="3752656" cy="5469974"/>
          </a:xfrm>
        </p:spPr>
      </p:pic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57086AB5-622B-4CE2-9438-5D816FAA53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38920" y="2682970"/>
            <a:ext cx="5722110" cy="3487861"/>
          </a:xfrm>
        </p:spPr>
        <p:txBody>
          <a:bodyPr>
            <a:noAutofit/>
          </a:bodyPr>
          <a:lstStyle/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ko-KR" altLang="en-US" sz="3200" dirty="0"/>
              <a:t>후백제 </a:t>
            </a:r>
            <a:r>
              <a:rPr lang="en-US" altLang="ko-KR" sz="3200" dirty="0"/>
              <a:t>- </a:t>
            </a:r>
            <a:r>
              <a:rPr lang="ko-KR" altLang="en-US" sz="3200" dirty="0"/>
              <a:t>견훤</a:t>
            </a:r>
            <a:r>
              <a:rPr lang="en-US" altLang="ko-KR" sz="3200" dirty="0"/>
              <a:t>, </a:t>
            </a:r>
            <a:r>
              <a:rPr lang="ko-KR" altLang="en-US" sz="3200" dirty="0" err="1"/>
              <a:t>완산주</a:t>
            </a:r>
            <a:r>
              <a:rPr lang="en-US" altLang="ko-KR" sz="3200" dirty="0"/>
              <a:t>(</a:t>
            </a:r>
            <a:r>
              <a:rPr lang="ko-KR" altLang="en-US" sz="3200" dirty="0"/>
              <a:t>전주</a:t>
            </a:r>
            <a:r>
              <a:rPr lang="en-US" altLang="ko-KR" sz="3200" dirty="0"/>
              <a:t>)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ko-KR" altLang="en-US" sz="3200" dirty="0"/>
              <a:t>후고구려 </a:t>
            </a:r>
            <a:r>
              <a:rPr lang="en-US" altLang="ko-KR" sz="3200" dirty="0"/>
              <a:t>- </a:t>
            </a:r>
            <a:r>
              <a:rPr lang="ko-KR" altLang="en-US" sz="3200" dirty="0"/>
              <a:t>궁예</a:t>
            </a:r>
            <a:r>
              <a:rPr lang="en-US" altLang="ko-KR" sz="3200" dirty="0"/>
              <a:t>, </a:t>
            </a:r>
            <a:r>
              <a:rPr lang="ko-KR" altLang="en-US" sz="3200" dirty="0" err="1"/>
              <a:t>송악</a:t>
            </a:r>
            <a:r>
              <a:rPr lang="en-US" altLang="ko-KR" sz="3200" dirty="0"/>
              <a:t>(</a:t>
            </a:r>
            <a:r>
              <a:rPr lang="ko-KR" altLang="en-US" sz="3200" dirty="0"/>
              <a:t>개성</a:t>
            </a:r>
            <a:r>
              <a:rPr lang="en-US" altLang="ko-KR" sz="3200" dirty="0"/>
              <a:t>)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ko-KR" altLang="en-US" sz="3200" dirty="0"/>
              <a:t>신라 </a:t>
            </a:r>
            <a:r>
              <a:rPr lang="en-US" altLang="ko-KR" sz="3200" dirty="0"/>
              <a:t>- </a:t>
            </a:r>
            <a:r>
              <a:rPr lang="ko-KR" altLang="en-US" sz="3200" dirty="0"/>
              <a:t>귀족들의 권력 다툼</a:t>
            </a:r>
            <a:r>
              <a:rPr lang="en-US" altLang="ko-KR" sz="3200" dirty="0"/>
              <a:t>, </a:t>
            </a:r>
            <a:r>
              <a:rPr lang="ko-KR" altLang="en-US" sz="3200" dirty="0"/>
              <a:t>왕의 잦은 교체</a:t>
            </a:r>
            <a:r>
              <a:rPr lang="en-US" altLang="ko-KR" sz="3200" dirty="0"/>
              <a:t>, </a:t>
            </a:r>
            <a:r>
              <a:rPr lang="ko-KR" altLang="en-US" sz="3200" dirty="0"/>
              <a:t>호족 등장</a:t>
            </a:r>
            <a:endParaRPr lang="en-US" altLang="ko-KR" sz="3200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6C6A894D-DEAC-461B-B051-9E40B510FAF7}"/>
              </a:ext>
            </a:extLst>
          </p:cNvPr>
          <p:cNvSpPr txBox="1">
            <a:spLocks/>
          </p:cNvSpPr>
          <p:nvPr/>
        </p:nvSpPr>
        <p:spPr>
          <a:xfrm>
            <a:off x="738919" y="379562"/>
            <a:ext cx="6766061" cy="192081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i="0" kern="1200" cap="all">
                <a:solidFill>
                  <a:schemeClr val="tx1"/>
                </a:solidFill>
                <a:effectLst>
                  <a:outerShdw blurRad="50800" dist="63500" dir="2700000" algn="tl" rotWithShape="0">
                    <a:srgbClr val="000000">
                      <a:alpha val="48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5800" dirty="0">
                <a:highlight>
                  <a:srgbClr val="800000"/>
                </a:highlight>
              </a:rPr>
              <a:t>후삼국시대</a:t>
            </a:r>
            <a:br>
              <a:rPr lang="en-US" altLang="ko-KR" sz="5400" dirty="0"/>
            </a:br>
            <a:r>
              <a:rPr lang="en-US" altLang="ko-KR" sz="4800" dirty="0"/>
              <a:t>&lt;</a:t>
            </a:r>
            <a:r>
              <a:rPr lang="ko-KR" altLang="en-US" sz="4800" dirty="0"/>
              <a:t>신라</a:t>
            </a:r>
            <a:r>
              <a:rPr lang="en-US" altLang="ko-KR" sz="4800" dirty="0"/>
              <a:t>, </a:t>
            </a:r>
            <a:r>
              <a:rPr lang="ko-KR" altLang="en-US" sz="4800" dirty="0"/>
              <a:t>후백제</a:t>
            </a:r>
            <a:r>
              <a:rPr lang="en-US" altLang="ko-KR" sz="4800" dirty="0"/>
              <a:t>, </a:t>
            </a:r>
            <a:r>
              <a:rPr lang="ko-KR" altLang="en-US" sz="4800" dirty="0"/>
              <a:t>후고구려</a:t>
            </a:r>
            <a:r>
              <a:rPr lang="en-US" altLang="ko-KR" sz="4800" dirty="0"/>
              <a:t>&gt;</a:t>
            </a:r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val="8227079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789E79-C14D-45D8-A00C-FF6D2C058A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1521" y="86267"/>
            <a:ext cx="10353761" cy="730368"/>
          </a:xfrm>
        </p:spPr>
        <p:txBody>
          <a:bodyPr/>
          <a:lstStyle/>
          <a:p>
            <a:r>
              <a:rPr lang="ko-KR" altLang="en-US" sz="3600" dirty="0"/>
              <a:t>임금님 귀는 당나귀 귀</a:t>
            </a:r>
            <a:endParaRPr lang="en-US" dirty="0"/>
          </a:p>
        </p:txBody>
      </p:sp>
      <p:pic>
        <p:nvPicPr>
          <p:cNvPr id="4" name="Online Media 3" title="￬ﾠﾄ￫ﾞﾘ￫ﾏﾙ￭ﾙﾔ '￬ﾞﾄ￪ﾸﾈ￫ﾋﾘ ￪ﾷﾀ￫ﾊﾔ ￫ﾋﾹ￫ﾂﾘ￪ﾷﾀ ￪ﾷﾀ' (￭ﾕﾜ￪ﾵﾭ￬ﾖﾴ) | ￬ﾄﾸ￬ﾝﾴ￫ﾸﾌ￫ﾍﾔ￬ﾹﾠ￫ﾓﾜ￫ﾟﾰ">
            <a:hlinkClick r:id="" action="ppaction://media"/>
            <a:extLst>
              <a:ext uri="{FF2B5EF4-FFF2-40B4-BE49-F238E27FC236}">
                <a16:creationId xmlns:a16="http://schemas.microsoft.com/office/drawing/2014/main" id="{FD7D8100-1651-4B47-8135-AA51E8CA34D9}"/>
              </a:ext>
            </a:extLst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1109932" y="708870"/>
            <a:ext cx="10025350" cy="5539363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0F9F0850-04DF-4912-A247-5997F2996FA1}"/>
              </a:ext>
            </a:extLst>
          </p:cNvPr>
          <p:cNvSpPr/>
          <p:nvPr/>
        </p:nvSpPr>
        <p:spPr>
          <a:xfrm>
            <a:off x="3106611" y="6298085"/>
            <a:ext cx="563372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hlinkClick r:id="rId4"/>
              </a:rPr>
              <a:t>https://www.youtube.com/watch?v=POhR4hbn9oM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1844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18000"/>
                <a:satMod val="160000"/>
                <a:lumMod val="28000"/>
              </a:schemeClr>
              <a:schemeClr val="bg2">
                <a:tint val="95000"/>
                <a:satMod val="160000"/>
                <a:lumMod val="116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06470C-EF96-4C49-BD9F-90AF257FEA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86600" y="609600"/>
            <a:ext cx="4180956" cy="1326321"/>
          </a:xfrm>
        </p:spPr>
        <p:txBody>
          <a:bodyPr>
            <a:normAutofit/>
          </a:bodyPr>
          <a:lstStyle/>
          <a:p>
            <a:pPr algn="l"/>
            <a:r>
              <a:rPr lang="ko-KR" altLang="en-US" sz="4400" dirty="0"/>
              <a:t>임금님 귀는 당나귀 귀</a:t>
            </a:r>
            <a:endParaRPr lang="en-US" sz="44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CE11151-D084-4F16-93E1-B53FBA1C436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8474" y="479383"/>
            <a:ext cx="3368936" cy="3025817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416AD84C-67F9-4797-BEF8-1A9BAA7F4D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976579" y="488844"/>
            <a:ext cx="2739690" cy="20228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 descr="A close up of text on a white background&#10;&#10;Description automatically generated">
            <a:extLst>
              <a:ext uri="{FF2B5EF4-FFF2-40B4-BE49-F238E27FC236}">
                <a16:creationId xmlns:a16="http://schemas.microsoft.com/office/drawing/2014/main" id="{24BE58B3-96C6-41DD-B850-FC40A58843C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72" t="9367" r="8731" b="6622"/>
          <a:stretch/>
        </p:blipFill>
        <p:spPr>
          <a:xfrm>
            <a:off x="3927765" y="476568"/>
            <a:ext cx="2788504" cy="2035108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722EEF-8375-4233-B203-57AA6DC952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86599" y="2096064"/>
            <a:ext cx="4793674" cy="4095186"/>
          </a:xfrm>
        </p:spPr>
        <p:txBody>
          <a:bodyPr>
            <a:normAutofit/>
          </a:bodyPr>
          <a:lstStyle/>
          <a:p>
            <a:r>
              <a:rPr lang="ko-KR" altLang="en-US" sz="2800" dirty="0"/>
              <a:t>삼국유사에 실린 신라 말 </a:t>
            </a:r>
            <a:r>
              <a:rPr lang="ko-KR" altLang="en-US" sz="2800" dirty="0" err="1"/>
              <a:t>경문왕</a:t>
            </a:r>
            <a:r>
              <a:rPr lang="ko-KR" altLang="en-US" sz="2800" dirty="0"/>
              <a:t> 이야기</a:t>
            </a:r>
            <a:endParaRPr lang="en-US" altLang="ko-KR" sz="2800" dirty="0"/>
          </a:p>
          <a:p>
            <a:r>
              <a:rPr lang="ko-KR" altLang="en-US" sz="2800" dirty="0"/>
              <a:t>나라와 백성들을 돌보지 않고 자기 귀에만 신경을 써서 백성들이 더 힘들어진 시대상을 보여줌</a:t>
            </a:r>
            <a:endParaRPr lang="en-US" sz="2800" dirty="0"/>
          </a:p>
          <a:p>
            <a:endParaRPr lang="en-US" sz="1800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7BE50136-EE37-482B-A985-14DDE0BC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8098" y="4169238"/>
            <a:ext cx="3378077" cy="2209379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A tree next to a window&#10;&#10;Description automatically generated">
            <a:extLst>
              <a:ext uri="{FF2B5EF4-FFF2-40B4-BE49-F238E27FC236}">
                <a16:creationId xmlns:a16="http://schemas.microsoft.com/office/drawing/2014/main" id="{D950E737-2665-49E7-BCEF-FBBBDBB8A5AB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30" t="5382" r="6804" b="14782"/>
          <a:stretch/>
        </p:blipFill>
        <p:spPr>
          <a:xfrm>
            <a:off x="474147" y="3671456"/>
            <a:ext cx="3378076" cy="2707162"/>
          </a:xfrm>
          <a:prstGeom prst="rect">
            <a:avLst/>
          </a:prstGeom>
        </p:spPr>
      </p:pic>
      <p:pic>
        <p:nvPicPr>
          <p:cNvPr id="9" name="Picture 8" descr="A picture containing drawing&#10;&#10;Description automatically generated">
            <a:extLst>
              <a:ext uri="{FF2B5EF4-FFF2-40B4-BE49-F238E27FC236}">
                <a16:creationId xmlns:a16="http://schemas.microsoft.com/office/drawing/2014/main" id="{D5DA5C60-976C-443E-B4F3-640EC2A08D39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7829" b="-2"/>
          <a:stretch/>
        </p:blipFill>
        <p:spPr>
          <a:xfrm>
            <a:off x="3976581" y="2666029"/>
            <a:ext cx="2739691" cy="3712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984591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4423BF-920E-433E-9865-C2D1686B5E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0052" y="195180"/>
            <a:ext cx="6182315" cy="985141"/>
          </a:xfrm>
        </p:spPr>
        <p:txBody>
          <a:bodyPr>
            <a:normAutofit/>
          </a:bodyPr>
          <a:lstStyle/>
          <a:p>
            <a:r>
              <a:rPr lang="ko-KR" altLang="en-US" sz="5400" dirty="0"/>
              <a:t>고려 성립</a:t>
            </a:r>
            <a:endParaRPr lang="en-US" sz="5400" dirty="0"/>
          </a:p>
        </p:txBody>
      </p:sp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90B1D6D2-FB0B-4BFA-BBFF-615A9A425C66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110496" y="786284"/>
            <a:ext cx="3752656" cy="5285431"/>
          </a:xfrm>
        </p:spPr>
      </p:pic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09A1AEAF-1CB8-4D10-A3DF-FF59D7F878E9}"/>
              </a:ext>
            </a:extLst>
          </p:cNvPr>
          <p:cNvSpPr/>
          <p:nvPr/>
        </p:nvSpPr>
        <p:spPr>
          <a:xfrm>
            <a:off x="437071" y="1305464"/>
            <a:ext cx="3370053" cy="2625246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400" b="1" dirty="0">
                <a:solidFill>
                  <a:schemeClr val="bg1"/>
                </a:solidFill>
              </a:rPr>
              <a:t>통일신라 후기 상황</a:t>
            </a:r>
            <a:endParaRPr lang="en-US" altLang="ko-KR" sz="2400" b="1" dirty="0">
              <a:solidFill>
                <a:schemeClr val="bg1"/>
              </a:solidFill>
            </a:endParaRPr>
          </a:p>
          <a:p>
            <a:pPr marL="285750" indent="-285750">
              <a:buFontTx/>
              <a:buChar char="-"/>
            </a:pPr>
            <a:r>
              <a:rPr lang="ko-KR" altLang="en-US" sz="2400" dirty="0">
                <a:solidFill>
                  <a:schemeClr val="bg1"/>
                </a:solidFill>
              </a:rPr>
              <a:t>귀족들의 권력 다툼</a:t>
            </a:r>
            <a:endParaRPr lang="en-US" altLang="ko-KR" sz="2400" dirty="0">
              <a:solidFill>
                <a:schemeClr val="bg1"/>
              </a:solidFill>
            </a:endParaRPr>
          </a:p>
          <a:p>
            <a:pPr marL="285750" indent="-285750">
              <a:buFontTx/>
              <a:buChar char="-"/>
            </a:pPr>
            <a:r>
              <a:rPr lang="ko-KR" altLang="en-US" sz="2400" dirty="0">
                <a:solidFill>
                  <a:schemeClr val="bg1"/>
                </a:solidFill>
              </a:rPr>
              <a:t>왕권의 잦은 교체</a:t>
            </a:r>
            <a:endParaRPr lang="en-US" altLang="ko-KR" sz="2400" dirty="0">
              <a:solidFill>
                <a:schemeClr val="bg1"/>
              </a:solidFill>
            </a:endParaRPr>
          </a:p>
          <a:p>
            <a:pPr marL="285750" indent="-285750">
              <a:buFontTx/>
              <a:buChar char="-"/>
            </a:pPr>
            <a:r>
              <a:rPr lang="ko-KR" altLang="en-US" sz="2400" dirty="0">
                <a:solidFill>
                  <a:schemeClr val="bg1"/>
                </a:solidFill>
              </a:rPr>
              <a:t>백성들의 가난한 생활</a:t>
            </a:r>
            <a:endParaRPr lang="en-US" altLang="ko-KR" sz="2400" dirty="0">
              <a:solidFill>
                <a:schemeClr val="bg1"/>
              </a:solidFill>
            </a:endParaRPr>
          </a:p>
          <a:p>
            <a:pPr marL="285750" indent="-285750">
              <a:buFontTx/>
              <a:buChar char="-"/>
            </a:pPr>
            <a:r>
              <a:rPr lang="ko-KR" altLang="en-US" sz="2400" dirty="0">
                <a:solidFill>
                  <a:schemeClr val="bg1"/>
                </a:solidFill>
              </a:rPr>
              <a:t>호족 등장</a:t>
            </a:r>
            <a:r>
              <a:rPr lang="en-US" altLang="ko-KR" sz="2400" dirty="0"/>
              <a:t> 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EC3C94DC-F5BB-418F-AAE5-E65C00DED24A}"/>
              </a:ext>
            </a:extLst>
          </p:cNvPr>
          <p:cNvSpPr/>
          <p:nvPr/>
        </p:nvSpPr>
        <p:spPr>
          <a:xfrm>
            <a:off x="4778179" y="1381116"/>
            <a:ext cx="2952870" cy="2473942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400" b="1" dirty="0">
                <a:solidFill>
                  <a:schemeClr val="bg1"/>
                </a:solidFill>
              </a:rPr>
              <a:t>후삼국 시대</a:t>
            </a:r>
            <a:endParaRPr lang="en-US" altLang="ko-KR" sz="2400" b="1" dirty="0">
              <a:solidFill>
                <a:schemeClr val="bg1"/>
              </a:solidFill>
            </a:endParaRPr>
          </a:p>
          <a:p>
            <a:pPr marL="285750" indent="-285750">
              <a:buFontTx/>
              <a:buChar char="-"/>
            </a:pPr>
            <a:r>
              <a:rPr lang="ko-KR" altLang="en-US" sz="2400" dirty="0">
                <a:solidFill>
                  <a:schemeClr val="bg1"/>
                </a:solidFill>
              </a:rPr>
              <a:t>기존의 신라</a:t>
            </a:r>
            <a:endParaRPr lang="en-US" altLang="ko-KR" sz="2400" dirty="0">
              <a:solidFill>
                <a:schemeClr val="bg1"/>
              </a:solidFill>
            </a:endParaRPr>
          </a:p>
          <a:p>
            <a:pPr marL="285750" indent="-285750">
              <a:buFontTx/>
              <a:buChar char="-"/>
            </a:pPr>
            <a:r>
              <a:rPr lang="ko-KR" altLang="en-US" sz="2400" dirty="0">
                <a:solidFill>
                  <a:schemeClr val="bg1"/>
                </a:solidFill>
              </a:rPr>
              <a:t>후고구려</a:t>
            </a:r>
            <a:r>
              <a:rPr lang="en-US" altLang="ko-KR" sz="2400" dirty="0">
                <a:solidFill>
                  <a:schemeClr val="bg1"/>
                </a:solidFill>
              </a:rPr>
              <a:t>(</a:t>
            </a:r>
            <a:r>
              <a:rPr lang="ko-KR" altLang="en-US" sz="2400" dirty="0">
                <a:solidFill>
                  <a:schemeClr val="bg1"/>
                </a:solidFill>
              </a:rPr>
              <a:t>궁예</a:t>
            </a:r>
            <a:r>
              <a:rPr lang="en-US" altLang="ko-KR" sz="2400" dirty="0">
                <a:solidFill>
                  <a:schemeClr val="bg1"/>
                </a:solidFill>
              </a:rPr>
              <a:t>)</a:t>
            </a:r>
          </a:p>
          <a:p>
            <a:pPr marL="285750" indent="-285750">
              <a:buFontTx/>
              <a:buChar char="-"/>
            </a:pPr>
            <a:r>
              <a:rPr lang="ko-KR" altLang="en-US" sz="2400" dirty="0">
                <a:solidFill>
                  <a:schemeClr val="bg1"/>
                </a:solidFill>
              </a:rPr>
              <a:t>후백제</a:t>
            </a:r>
            <a:r>
              <a:rPr lang="en-US" altLang="ko-KR" sz="2400" dirty="0">
                <a:solidFill>
                  <a:schemeClr val="bg1"/>
                </a:solidFill>
              </a:rPr>
              <a:t>(</a:t>
            </a:r>
            <a:r>
              <a:rPr lang="ko-KR" altLang="en-US" sz="2400" dirty="0">
                <a:solidFill>
                  <a:schemeClr val="bg1"/>
                </a:solidFill>
              </a:rPr>
              <a:t>견훤</a:t>
            </a:r>
            <a:r>
              <a:rPr lang="en-US" altLang="ko-KR" sz="2400" dirty="0">
                <a:solidFill>
                  <a:schemeClr val="bg1"/>
                </a:solidFill>
              </a:rPr>
              <a:t>)</a:t>
            </a:r>
          </a:p>
          <a:p>
            <a:pPr marL="285750" indent="-285750">
              <a:buFontTx/>
              <a:buChar char="-"/>
            </a:pPr>
            <a:r>
              <a:rPr lang="ko-KR" altLang="en-US" sz="2400" dirty="0">
                <a:solidFill>
                  <a:schemeClr val="bg1"/>
                </a:solidFill>
              </a:rPr>
              <a:t>중국의 혼란기</a:t>
            </a:r>
            <a:r>
              <a:rPr lang="en-US" altLang="ko-KR" sz="2400" dirty="0"/>
              <a:t> </a:t>
            </a:r>
          </a:p>
        </p:txBody>
      </p:sp>
      <p:sp>
        <p:nvSpPr>
          <p:cNvPr id="15" name="Arrow: Right 14">
            <a:extLst>
              <a:ext uri="{FF2B5EF4-FFF2-40B4-BE49-F238E27FC236}">
                <a16:creationId xmlns:a16="http://schemas.microsoft.com/office/drawing/2014/main" id="{55081DCD-828C-4E6E-99C3-CF3BCDE75EF6}"/>
              </a:ext>
            </a:extLst>
          </p:cNvPr>
          <p:cNvSpPr/>
          <p:nvPr/>
        </p:nvSpPr>
        <p:spPr>
          <a:xfrm>
            <a:off x="3941733" y="2393129"/>
            <a:ext cx="735434" cy="44991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F8BB8BCD-95AC-40E0-B71A-1F36697D600D}"/>
              </a:ext>
            </a:extLst>
          </p:cNvPr>
          <p:cNvSpPr/>
          <p:nvPr/>
        </p:nvSpPr>
        <p:spPr>
          <a:xfrm>
            <a:off x="437072" y="4227121"/>
            <a:ext cx="4651469" cy="2202433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600" b="1" dirty="0">
                <a:solidFill>
                  <a:schemeClr val="bg1"/>
                </a:solidFill>
              </a:rPr>
              <a:t>고려 성립</a:t>
            </a:r>
            <a:endParaRPr lang="en-US" altLang="ko-KR" sz="3600" b="1" dirty="0">
              <a:solidFill>
                <a:schemeClr val="bg1"/>
              </a:solidFill>
            </a:endParaRPr>
          </a:p>
          <a:p>
            <a:pPr marL="285750" indent="-285750">
              <a:buFontTx/>
              <a:buChar char="-"/>
            </a:pPr>
            <a:r>
              <a:rPr lang="ko-KR" altLang="en-US" sz="2400" dirty="0">
                <a:solidFill>
                  <a:schemeClr val="bg1"/>
                </a:solidFill>
              </a:rPr>
              <a:t>후고구려 장군 왕건이 궁예를 내쫓고 </a:t>
            </a:r>
            <a:r>
              <a:rPr lang="ko-KR" altLang="en-US" sz="2400" b="1" dirty="0">
                <a:solidFill>
                  <a:schemeClr val="bg1"/>
                </a:solidFill>
              </a:rPr>
              <a:t>고려</a:t>
            </a:r>
            <a:r>
              <a:rPr lang="ko-KR" altLang="en-US" sz="2400" dirty="0">
                <a:solidFill>
                  <a:schemeClr val="bg1"/>
                </a:solidFill>
              </a:rPr>
              <a:t>로 나라 이름 교체</a:t>
            </a:r>
            <a:endParaRPr lang="en-US" altLang="ko-KR" sz="2400" dirty="0">
              <a:solidFill>
                <a:schemeClr val="bg1"/>
              </a:solidFill>
            </a:endParaRPr>
          </a:p>
          <a:p>
            <a:pPr marL="285750" indent="-285750">
              <a:buFontTx/>
              <a:buChar char="-"/>
            </a:pPr>
            <a:r>
              <a:rPr lang="ko-KR" altLang="en-US" sz="2400" dirty="0">
                <a:solidFill>
                  <a:schemeClr val="bg1"/>
                </a:solidFill>
              </a:rPr>
              <a:t>신라 항복</a:t>
            </a:r>
            <a:endParaRPr lang="en-US" altLang="ko-KR" sz="2400" dirty="0">
              <a:solidFill>
                <a:schemeClr val="bg1"/>
              </a:solidFill>
            </a:endParaRPr>
          </a:p>
          <a:p>
            <a:pPr marL="285750" indent="-285750">
              <a:buFontTx/>
              <a:buChar char="-"/>
            </a:pPr>
            <a:r>
              <a:rPr lang="ko-KR" altLang="en-US" sz="2400" dirty="0">
                <a:solidFill>
                  <a:schemeClr val="bg1"/>
                </a:solidFill>
              </a:rPr>
              <a:t>후백제 멸망</a:t>
            </a:r>
            <a:r>
              <a:rPr lang="en-US" altLang="ko-KR" sz="2400" dirty="0"/>
              <a:t> </a:t>
            </a:r>
            <a:endParaRPr lang="en-US" altLang="ko-KR" sz="1400" dirty="0"/>
          </a:p>
        </p:txBody>
      </p:sp>
      <p:sp>
        <p:nvSpPr>
          <p:cNvPr id="17" name="Arrow: Bent-Up 16">
            <a:extLst>
              <a:ext uri="{FF2B5EF4-FFF2-40B4-BE49-F238E27FC236}">
                <a16:creationId xmlns:a16="http://schemas.microsoft.com/office/drawing/2014/main" id="{FF73701D-4805-4E74-824D-EF8BF3AE21DF}"/>
              </a:ext>
            </a:extLst>
          </p:cNvPr>
          <p:cNvSpPr/>
          <p:nvPr/>
        </p:nvSpPr>
        <p:spPr>
          <a:xfrm rot="5400000" flipV="1">
            <a:off x="5429712" y="4321555"/>
            <a:ext cx="929203" cy="852651"/>
          </a:xfrm>
          <a:prstGeom prst="bent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75909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4423BF-920E-433E-9865-C2D1686B5E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9571" y="577627"/>
            <a:ext cx="5929773" cy="1062992"/>
          </a:xfrm>
        </p:spPr>
        <p:txBody>
          <a:bodyPr>
            <a:normAutofit/>
          </a:bodyPr>
          <a:lstStyle/>
          <a:p>
            <a:r>
              <a:rPr lang="ko-KR" altLang="en-US" sz="5400" dirty="0"/>
              <a:t>왕건의 정책</a:t>
            </a:r>
            <a:endParaRPr lang="en-US" sz="5400" dirty="0"/>
          </a:p>
        </p:txBody>
      </p:sp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90B1D6D2-FB0B-4BFA-BBFF-615A9A425C66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854706" y="1986848"/>
            <a:ext cx="3585035" cy="4175977"/>
          </a:xfrm>
        </p:spPr>
      </p:pic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77650D58-524A-44BB-9001-89878409464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6544" y="1771291"/>
            <a:ext cx="7095826" cy="4773283"/>
          </a:xfrm>
        </p:spPr>
        <p:txBody>
          <a:bodyPr>
            <a:noAutofit/>
          </a:bodyPr>
          <a:lstStyle/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ko-KR" altLang="en-US" sz="3200" dirty="0"/>
              <a:t>화해 정책 </a:t>
            </a:r>
            <a:r>
              <a:rPr lang="en-US" altLang="ko-KR" sz="3200" dirty="0"/>
              <a:t>- </a:t>
            </a:r>
            <a:r>
              <a:rPr lang="ko-KR" altLang="en-US" sz="3200" dirty="0"/>
              <a:t>신라</a:t>
            </a:r>
            <a:r>
              <a:rPr lang="en-US" altLang="ko-KR" sz="3200" dirty="0"/>
              <a:t>, </a:t>
            </a:r>
            <a:r>
              <a:rPr lang="ko-KR" altLang="en-US" sz="3200" dirty="0"/>
              <a:t>후고구려</a:t>
            </a:r>
            <a:r>
              <a:rPr lang="en-US" altLang="ko-KR" sz="3200" dirty="0"/>
              <a:t>, </a:t>
            </a:r>
            <a:r>
              <a:rPr lang="ko-KR" altLang="en-US" sz="3200" dirty="0"/>
              <a:t>후백제</a:t>
            </a:r>
            <a:r>
              <a:rPr lang="en-US" altLang="ko-KR" sz="3200" dirty="0"/>
              <a:t>, </a:t>
            </a:r>
            <a:r>
              <a:rPr lang="ko-KR" altLang="en-US" sz="3200" dirty="0"/>
              <a:t>발해 유민도 수용</a:t>
            </a:r>
            <a:endParaRPr lang="en-US" altLang="ko-KR" sz="3200" dirty="0"/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ko-KR" altLang="en-US" sz="3200" dirty="0"/>
              <a:t>종교 </a:t>
            </a:r>
            <a:r>
              <a:rPr lang="en-US" altLang="ko-KR" sz="3200" dirty="0"/>
              <a:t>- </a:t>
            </a:r>
            <a:r>
              <a:rPr lang="ko-KR" altLang="en-US" sz="3200" dirty="0"/>
              <a:t>불교 장려</a:t>
            </a:r>
            <a:r>
              <a:rPr lang="en-US" altLang="ko-KR" sz="3200" dirty="0"/>
              <a:t>, </a:t>
            </a:r>
            <a:r>
              <a:rPr lang="ko-KR" altLang="en-US" sz="3200" dirty="0"/>
              <a:t>다양한 종교</a:t>
            </a:r>
            <a:r>
              <a:rPr lang="en-US" altLang="ko-KR" sz="3200" dirty="0"/>
              <a:t>(</a:t>
            </a:r>
            <a:r>
              <a:rPr lang="ko-KR" altLang="en-US" sz="3200" dirty="0"/>
              <a:t>불교</a:t>
            </a:r>
            <a:r>
              <a:rPr lang="en-US" altLang="ko-KR" sz="3200" dirty="0"/>
              <a:t>, </a:t>
            </a:r>
            <a:r>
              <a:rPr lang="ko-KR" altLang="en-US" sz="3200" dirty="0"/>
              <a:t>유교</a:t>
            </a:r>
            <a:r>
              <a:rPr lang="en-US" altLang="ko-KR" sz="3200" dirty="0"/>
              <a:t>, </a:t>
            </a:r>
            <a:r>
              <a:rPr lang="ko-KR" altLang="en-US" sz="3200" dirty="0"/>
              <a:t>도교</a:t>
            </a:r>
            <a:r>
              <a:rPr lang="en-US" altLang="ko-KR" sz="3200" dirty="0"/>
              <a:t>, </a:t>
            </a:r>
            <a:r>
              <a:rPr lang="ko-KR" altLang="en-US" sz="3200" dirty="0"/>
              <a:t>전통 신앙 등</a:t>
            </a:r>
            <a:r>
              <a:rPr lang="en-US" altLang="ko-KR" sz="3200" dirty="0"/>
              <a:t>)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ko-KR" altLang="en-US" sz="3200" dirty="0"/>
              <a:t>북진 정책 </a:t>
            </a:r>
            <a:r>
              <a:rPr lang="en-US" altLang="ko-KR" sz="3200" dirty="0"/>
              <a:t>- </a:t>
            </a:r>
            <a:r>
              <a:rPr lang="ko-KR" altLang="en-US" sz="3200" dirty="0"/>
              <a:t>옛 고구려 땅을 찾기 위해 노력</a:t>
            </a:r>
            <a:endParaRPr lang="en-US" altLang="ko-KR" sz="3200" dirty="0"/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ko-KR" altLang="en-US" sz="3200" dirty="0"/>
              <a:t>주체적 외래 문물 수용</a:t>
            </a:r>
            <a:endParaRPr lang="en-US" altLang="ko-KR" sz="3200" dirty="0"/>
          </a:p>
        </p:txBody>
      </p:sp>
    </p:spTree>
    <p:extLst>
      <p:ext uri="{BB962C8B-B14F-4D97-AF65-F5344CB8AC3E}">
        <p14:creationId xmlns:p14="http://schemas.microsoft.com/office/powerpoint/2010/main" val="325860135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4423BF-920E-433E-9865-C2D1686B5E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40863" y="184078"/>
            <a:ext cx="5929773" cy="1062992"/>
          </a:xfrm>
        </p:spPr>
        <p:txBody>
          <a:bodyPr>
            <a:normAutofit/>
          </a:bodyPr>
          <a:lstStyle/>
          <a:p>
            <a:r>
              <a:rPr lang="ko-KR" altLang="en-US" sz="5400" dirty="0"/>
              <a:t>궁예와 왕건</a:t>
            </a:r>
            <a:endParaRPr lang="en-US" sz="5400" dirty="0"/>
          </a:p>
        </p:txBody>
      </p:sp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90B1D6D2-FB0B-4BFA-BBFF-615A9A425C66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2194"/>
          <a:stretch/>
        </p:blipFill>
        <p:spPr>
          <a:xfrm>
            <a:off x="1424559" y="1408981"/>
            <a:ext cx="9295199" cy="3876136"/>
          </a:xfrm>
        </p:spPr>
      </p:pic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1A8DC65B-ECF6-4322-8497-F4EC3CBF7B6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354443" y="5497904"/>
            <a:ext cx="9905903" cy="1127184"/>
          </a:xfrm>
        </p:spPr>
        <p:txBody>
          <a:bodyPr vert="horz" lIns="91440" tIns="45720" rIns="91440" bIns="45720" rtlCol="0">
            <a:normAutofit/>
          </a:bodyPr>
          <a:lstStyle/>
          <a:p>
            <a:pPr indent="-228600" algn="l">
              <a:buFont typeface="Arial" panose="020B0604020202020204" pitchFamily="34" charset="0"/>
              <a:buChar char="•"/>
            </a:pPr>
            <a:r>
              <a:rPr lang="ko-KR" altLang="en-US" sz="2400" kern="1200" dirty="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rPr>
              <a:t>통일신라 왕족이었던 궁예가 </a:t>
            </a:r>
            <a:r>
              <a:rPr lang="ko-KR" altLang="en-US" sz="2400" kern="1200" dirty="0" err="1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rPr>
              <a:t>후고구려를</a:t>
            </a:r>
            <a:r>
              <a:rPr lang="ko-KR" altLang="en-US" sz="2400" kern="1200" dirty="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rPr>
              <a:t> 세웠으나 점점 괴팍해지고 폭력적으로 변했다</a:t>
            </a:r>
            <a:r>
              <a:rPr lang="en-US" altLang="ko-KR" sz="2400" kern="1200" dirty="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rPr>
              <a:t>.</a:t>
            </a:r>
          </a:p>
          <a:p>
            <a:pPr algn="l"/>
            <a:endParaRPr lang="en-US" sz="2400" kern="1200" dirty="0">
              <a:solidFill>
                <a:schemeClr val="tx1"/>
              </a:solidFill>
              <a:effectLst>
                <a:outerShdw blurRad="50800" dist="38100" dir="2700000" algn="tl" rotWithShape="0">
                  <a:srgbClr val="000000">
                    <a:alpha val="48000"/>
                  </a:srgbClr>
                </a:outerShdw>
              </a:effectLst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0033733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90B1D6D2-FB0B-4BFA-BBFF-615A9A425C66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999"/>
          <a:stretch/>
        </p:blipFill>
        <p:spPr>
          <a:xfrm>
            <a:off x="1321041" y="474035"/>
            <a:ext cx="9686265" cy="4799580"/>
          </a:xfrm>
        </p:spPr>
      </p:pic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1A8DC65B-ECF6-4322-8497-F4EC3CBF7B6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107816" y="5518031"/>
            <a:ext cx="9307805" cy="1339969"/>
          </a:xfrm>
        </p:spPr>
        <p:txBody>
          <a:bodyPr vert="horz" lIns="91440" tIns="45720" rIns="91440" bIns="45720" rtlCol="0">
            <a:normAutofit/>
          </a:bodyPr>
          <a:lstStyle/>
          <a:p>
            <a:pPr indent="-228600" algn="l">
              <a:buFont typeface="Arial" panose="020B0604020202020204" pitchFamily="34" charset="0"/>
              <a:buChar char="•"/>
            </a:pPr>
            <a:r>
              <a:rPr lang="ko-KR" altLang="en-US" sz="2400" dirty="0"/>
              <a:t>후고구려 장군이었던 왕건이 궁예를 몰아 내고 옛 고구려를 계승한다는 의미로 </a:t>
            </a:r>
            <a:r>
              <a:rPr lang="en-US" altLang="ko-KR" sz="2400" dirty="0"/>
              <a:t>&lt;</a:t>
            </a:r>
            <a:r>
              <a:rPr lang="ko-KR" altLang="en-US" sz="2400" dirty="0"/>
              <a:t>고려</a:t>
            </a:r>
            <a:r>
              <a:rPr lang="en-US" altLang="ko-KR" sz="2400" dirty="0"/>
              <a:t>&gt;</a:t>
            </a:r>
            <a:r>
              <a:rPr lang="ko-KR" altLang="en-US" sz="2400" dirty="0"/>
              <a:t>로 나라 이름을 바꿨다</a:t>
            </a:r>
            <a:r>
              <a:rPr lang="en-US" altLang="ko-KR" sz="2400" dirty="0"/>
              <a:t>.</a:t>
            </a:r>
            <a:endParaRPr lang="en-US" sz="2400" kern="1200" dirty="0">
              <a:solidFill>
                <a:schemeClr val="tx1"/>
              </a:solidFill>
              <a:effectLst>
                <a:outerShdw blurRad="50800" dist="38100" dir="2700000" algn="tl" rotWithShape="0">
                  <a:srgbClr val="000000">
                    <a:alpha val="48000"/>
                  </a:srgbClr>
                </a:outerShdw>
              </a:effectLst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95183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2311558-055C-43AF-8D3A-E426053ED29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88861" y="1621766"/>
            <a:ext cx="10814278" cy="4779035"/>
          </a:xfrm>
        </p:spPr>
        <p:txBody>
          <a:bodyPr>
            <a:noAutofit/>
          </a:bodyPr>
          <a:lstStyle/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ko-KR" altLang="en-US" sz="3200" dirty="0"/>
              <a:t>진정한 민족 통일 </a:t>
            </a:r>
            <a:endParaRPr lang="en-US" altLang="ko-KR" sz="3200" dirty="0"/>
          </a:p>
          <a:p>
            <a:pPr algn="l"/>
            <a:r>
              <a:rPr lang="en-US" altLang="ko-KR" sz="3200" dirty="0"/>
              <a:t>      </a:t>
            </a:r>
            <a:r>
              <a:rPr lang="en-US" altLang="ko-KR" sz="2800" dirty="0"/>
              <a:t>- </a:t>
            </a:r>
            <a:r>
              <a:rPr lang="ko-KR" altLang="en-US" sz="2800" dirty="0"/>
              <a:t>신라</a:t>
            </a:r>
            <a:r>
              <a:rPr lang="en-US" altLang="ko-KR" sz="2800" dirty="0"/>
              <a:t>, </a:t>
            </a:r>
            <a:r>
              <a:rPr lang="ko-KR" altLang="en-US" sz="2800" dirty="0"/>
              <a:t>후고구려</a:t>
            </a:r>
            <a:r>
              <a:rPr lang="en-US" altLang="ko-KR" sz="2800" dirty="0"/>
              <a:t>, </a:t>
            </a:r>
            <a:r>
              <a:rPr lang="ko-KR" altLang="en-US" sz="2800" dirty="0"/>
              <a:t>후백제 뿐만 아니라 발해의 유민까지 수용</a:t>
            </a:r>
            <a:endParaRPr lang="en-US" altLang="ko-KR" sz="2800" dirty="0"/>
          </a:p>
          <a:p>
            <a:pPr algn="l"/>
            <a:r>
              <a:rPr lang="en-US" altLang="ko-KR" sz="2800" dirty="0"/>
              <a:t>       - </a:t>
            </a:r>
            <a:r>
              <a:rPr lang="ko-KR" altLang="en-US" sz="2800" dirty="0"/>
              <a:t>통일신라는 당의 원조로 대동강 이남으로 제한되었고</a:t>
            </a:r>
            <a:r>
              <a:rPr lang="en-US" altLang="ko-KR" sz="2800" dirty="0"/>
              <a:t>, </a:t>
            </a:r>
          </a:p>
          <a:p>
            <a:pPr algn="l"/>
            <a:r>
              <a:rPr lang="en-US" altLang="ko-KR" sz="2800" dirty="0"/>
              <a:t>         </a:t>
            </a:r>
            <a:r>
              <a:rPr lang="ko-KR" altLang="en-US" sz="2800" dirty="0"/>
              <a:t>고구려 후예들이 </a:t>
            </a:r>
            <a:r>
              <a:rPr lang="ko-KR" altLang="en-US" sz="2800" dirty="0" err="1"/>
              <a:t>발해를</a:t>
            </a:r>
            <a:r>
              <a:rPr lang="ko-KR" altLang="en-US" sz="2800" dirty="0"/>
              <a:t> 세웠기 때문에 민족 전체의 </a:t>
            </a:r>
            <a:endParaRPr lang="en-US" altLang="ko-KR" sz="2800" dirty="0"/>
          </a:p>
          <a:p>
            <a:pPr algn="l"/>
            <a:r>
              <a:rPr lang="en-US" altLang="ko-KR" sz="2800" dirty="0"/>
              <a:t>         </a:t>
            </a:r>
            <a:r>
              <a:rPr lang="ko-KR" altLang="en-US" sz="2800" dirty="0"/>
              <a:t>통일이라고 보기 어렵다</a:t>
            </a:r>
            <a:r>
              <a:rPr lang="en-US" altLang="ko-KR" sz="2800" dirty="0"/>
              <a:t>. </a:t>
            </a:r>
            <a:r>
              <a:rPr lang="ko-KR" altLang="en-US" sz="2800" dirty="0"/>
              <a:t> </a:t>
            </a:r>
            <a:endParaRPr lang="en-US" altLang="ko-KR" sz="3200" dirty="0"/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ko-KR" altLang="en-US" sz="3200" dirty="0"/>
              <a:t>진정한 민족문화 발전</a:t>
            </a:r>
            <a:endParaRPr lang="en-US" altLang="ko-KR" sz="3200" dirty="0"/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ko-KR" altLang="en-US" sz="3200" dirty="0"/>
              <a:t>활발한 국제 교류 </a:t>
            </a:r>
            <a:endParaRPr lang="en-US" altLang="ko-KR" sz="3200" dirty="0"/>
          </a:p>
          <a:p>
            <a:pPr algn="l"/>
            <a:r>
              <a:rPr lang="en-US" altLang="ko-KR" sz="2800" dirty="0"/>
              <a:t>       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endParaRPr lang="en-US" altLang="ko-KR" sz="3200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8180453F-DED1-4F3E-940A-9CF35AF9B9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1889" y="535021"/>
            <a:ext cx="10353761" cy="977747"/>
          </a:xfrm>
        </p:spPr>
        <p:txBody>
          <a:bodyPr>
            <a:normAutofit/>
          </a:bodyPr>
          <a:lstStyle/>
          <a:p>
            <a:r>
              <a:rPr lang="ko-KR" altLang="en-US" sz="5400" dirty="0"/>
              <a:t>고려의 역사적 의미</a:t>
            </a:r>
            <a:r>
              <a:rPr lang="en-US" sz="54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84027197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18000"/>
                <a:satMod val="160000"/>
                <a:lumMod val="28000"/>
              </a:schemeClr>
              <a:schemeClr val="bg2">
                <a:tint val="95000"/>
                <a:satMod val="160000"/>
                <a:lumMod val="116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4423BF-920E-433E-9865-C2D1686B5E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9119" y="103518"/>
            <a:ext cx="10353761" cy="112143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z="5400" b="1" i="0" kern="1200" cap="all" dirty="0">
                <a:solidFill>
                  <a:schemeClr val="tx1"/>
                </a:solidFill>
                <a:effectLst>
                  <a:outerShdw blurRad="50800" dist="63500" dir="2700000" algn="tl" rotWithShape="0">
                    <a:srgbClr val="000000">
                      <a:alpha val="48000"/>
                    </a:srgbClr>
                  </a:outerShdw>
                </a:effectLst>
                <a:latin typeface="+mj-lt"/>
                <a:ea typeface="+mj-ea"/>
                <a:cs typeface="+mj-cs"/>
              </a:rPr>
              <a:t>고려</a:t>
            </a:r>
            <a:r>
              <a:rPr lang="en-US" altLang="ko-KR" sz="5400" b="1" i="0" kern="1200" cap="all" dirty="0">
                <a:solidFill>
                  <a:schemeClr val="tx1"/>
                </a:solidFill>
                <a:effectLst>
                  <a:outerShdw blurRad="50800" dist="63500" dir="2700000" algn="tl" rotWithShape="0">
                    <a:srgbClr val="000000">
                      <a:alpha val="48000"/>
                    </a:srgbClr>
                  </a:outerShdw>
                </a:effectLst>
                <a:latin typeface="+mj-lt"/>
                <a:ea typeface="+mj-ea"/>
                <a:cs typeface="+mj-cs"/>
              </a:rPr>
              <a:t>, </a:t>
            </a:r>
            <a:r>
              <a:rPr lang="ko-KR" altLang="en-US" sz="5400" b="1" i="0" kern="1200" cap="all" dirty="0">
                <a:solidFill>
                  <a:schemeClr val="tx1"/>
                </a:solidFill>
                <a:effectLst>
                  <a:outerShdw blurRad="50800" dist="63500" dir="2700000" algn="tl" rotWithShape="0">
                    <a:srgbClr val="000000">
                      <a:alpha val="48000"/>
                    </a:srgbClr>
                  </a:outerShdw>
                </a:effectLst>
                <a:latin typeface="+mj-lt"/>
                <a:ea typeface="+mj-ea"/>
                <a:cs typeface="+mj-cs"/>
              </a:rPr>
              <a:t>세계에 알려지다</a:t>
            </a:r>
            <a:r>
              <a:rPr lang="en-US" altLang="ko-KR" sz="5400" b="1" i="0" kern="1200" cap="all" dirty="0">
                <a:solidFill>
                  <a:schemeClr val="tx1"/>
                </a:solidFill>
                <a:effectLst>
                  <a:outerShdw blurRad="50800" dist="63500" dir="2700000" algn="tl" rotWithShape="0">
                    <a:srgbClr val="000000">
                      <a:alpha val="48000"/>
                    </a:srgbClr>
                  </a:outerShdw>
                </a:effectLst>
                <a:latin typeface="+mj-lt"/>
                <a:ea typeface="+mj-ea"/>
                <a:cs typeface="+mj-cs"/>
              </a:rPr>
              <a:t>!</a:t>
            </a:r>
            <a:endParaRPr lang="en-US" sz="5400" b="1" i="0" kern="1200" cap="all" dirty="0">
              <a:solidFill>
                <a:schemeClr val="tx1"/>
              </a:solidFill>
              <a:effectLst>
                <a:outerShdw blurRad="50800" dist="63500" dir="2700000" algn="tl" rotWithShape="0">
                  <a:srgbClr val="000000">
                    <a:alpha val="48000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90B1D6D2-FB0B-4BFA-BBFF-615A9A425C66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246787" y="1627516"/>
            <a:ext cx="5640467" cy="4698522"/>
          </a:xfrm>
          <a:prstGeom prst="rect">
            <a:avLst/>
          </a:prstGeom>
          <a:ln w="190500" cap="sq">
            <a:solidFill>
              <a:srgbClr val="FFFFFF"/>
            </a:solidFill>
            <a:miter lim="800000"/>
          </a:ln>
          <a:effectLst>
            <a:outerShdw blurRad="54991" dist="17780" dir="5400000" algn="ctr" rotWithShape="0">
              <a:schemeClr val="bg1">
                <a:alpha val="40000"/>
              </a:scheme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</a:sp3d>
        </p:spPr>
      </p:pic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89230CE1-152E-4725-B762-9DDF412E70D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260" y="1420482"/>
            <a:ext cx="6544573" cy="4905556"/>
          </a:xfrm>
        </p:spPr>
        <p:txBody>
          <a:bodyPr>
            <a:noAutofit/>
          </a:bodyPr>
          <a:lstStyle/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ko-KR" altLang="en-US" sz="2800" dirty="0"/>
              <a:t>활발한 국제 교류</a:t>
            </a:r>
            <a:endParaRPr lang="en-US" altLang="ko-KR" sz="2800" dirty="0"/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ko-KR" altLang="en-US" sz="2800" dirty="0"/>
              <a:t>팔관회</a:t>
            </a:r>
            <a:endParaRPr lang="en-US" altLang="ko-KR" sz="2800" dirty="0"/>
          </a:p>
          <a:p>
            <a:pPr algn="l"/>
            <a:r>
              <a:rPr lang="en-US" altLang="ko-KR" sz="2800" dirty="0"/>
              <a:t>          - </a:t>
            </a:r>
            <a:r>
              <a:rPr lang="ko-KR" altLang="en-US" sz="2400" dirty="0"/>
              <a:t>중국의 송나라</a:t>
            </a:r>
            <a:r>
              <a:rPr lang="en-US" altLang="ko-KR" sz="2400" dirty="0"/>
              <a:t>, </a:t>
            </a:r>
            <a:r>
              <a:rPr lang="ko-KR" altLang="en-US" sz="2400" dirty="0"/>
              <a:t>거란</a:t>
            </a:r>
            <a:r>
              <a:rPr lang="en-US" altLang="ko-KR" sz="2400" dirty="0"/>
              <a:t>, </a:t>
            </a:r>
            <a:r>
              <a:rPr lang="ko-KR" altLang="en-US" sz="2400" dirty="0"/>
              <a:t>여진의 사신</a:t>
            </a:r>
            <a:r>
              <a:rPr lang="en-US" altLang="ko-KR" sz="2400" dirty="0"/>
              <a:t> </a:t>
            </a:r>
            <a:endParaRPr lang="en-US" altLang="ko-KR" sz="2800" dirty="0"/>
          </a:p>
          <a:p>
            <a:pPr algn="l"/>
            <a:r>
              <a:rPr lang="en-US" altLang="ko-KR" sz="2800" dirty="0"/>
              <a:t>•      </a:t>
            </a:r>
            <a:r>
              <a:rPr lang="ko-KR" altLang="en-US" sz="2800" dirty="0"/>
              <a:t>아라비아 상인 </a:t>
            </a:r>
            <a:endParaRPr lang="en-US" altLang="ko-KR" sz="2800" dirty="0"/>
          </a:p>
          <a:p>
            <a:pPr algn="l"/>
            <a:r>
              <a:rPr lang="en-US" altLang="ko-KR" sz="2400" dirty="0"/>
              <a:t>            - </a:t>
            </a:r>
            <a:r>
              <a:rPr lang="ko-KR" altLang="en-US" sz="2400" dirty="0"/>
              <a:t>실크로드</a:t>
            </a:r>
            <a:r>
              <a:rPr lang="en-US" altLang="ko-KR" sz="2400" dirty="0"/>
              <a:t>(Silk</a:t>
            </a:r>
            <a:r>
              <a:rPr lang="ko-KR" altLang="en-US" sz="2400" dirty="0"/>
              <a:t> </a:t>
            </a:r>
            <a:r>
              <a:rPr lang="en-US" altLang="ko-KR" sz="2400" dirty="0"/>
              <a:t>Road)</a:t>
            </a:r>
          </a:p>
          <a:p>
            <a:pPr algn="l"/>
            <a:r>
              <a:rPr lang="en-US" altLang="ko-KR" sz="2800" dirty="0">
                <a:sym typeface="Wingdings" panose="05000000000000000000" pitchFamily="2" charset="2"/>
              </a:rPr>
              <a:t> </a:t>
            </a:r>
            <a:r>
              <a:rPr lang="en-US" altLang="ko-KR" sz="2800" b="1" dirty="0">
                <a:solidFill>
                  <a:schemeClr val="accent2">
                    <a:lumMod val="60000"/>
                    <a:lumOff val="40000"/>
                  </a:schemeClr>
                </a:solidFill>
                <a:sym typeface="Wingdings" panose="05000000000000000000" pitchFamily="2" charset="2"/>
              </a:rPr>
              <a:t> </a:t>
            </a:r>
            <a:r>
              <a:rPr lang="ko-KR" altLang="en-US" sz="2800" b="1" dirty="0">
                <a:solidFill>
                  <a:schemeClr val="accent2">
                    <a:lumMod val="60000"/>
                    <a:lumOff val="40000"/>
                  </a:schemeClr>
                </a:solidFill>
                <a:sym typeface="Wingdings" panose="05000000000000000000" pitchFamily="2" charset="2"/>
              </a:rPr>
              <a:t>이 때 서구에 알려진 고려의 이름이 </a:t>
            </a:r>
            <a:endParaRPr lang="en-US" altLang="ko-KR" sz="2800" b="1" dirty="0">
              <a:solidFill>
                <a:schemeClr val="accent2">
                  <a:lumMod val="60000"/>
                  <a:lumOff val="40000"/>
                </a:schemeClr>
              </a:solidFill>
              <a:sym typeface="Wingdings" panose="05000000000000000000" pitchFamily="2" charset="2"/>
            </a:endParaRPr>
          </a:p>
          <a:p>
            <a:pPr algn="l"/>
            <a:r>
              <a:rPr lang="en-US" altLang="ko-KR" sz="2800" b="1" dirty="0">
                <a:solidFill>
                  <a:schemeClr val="accent2">
                    <a:lumMod val="60000"/>
                    <a:lumOff val="40000"/>
                  </a:schemeClr>
                </a:solidFill>
                <a:sym typeface="Wingdings" panose="05000000000000000000" pitchFamily="2" charset="2"/>
              </a:rPr>
              <a:t>     </a:t>
            </a:r>
            <a:r>
              <a:rPr lang="ko-KR" altLang="en-US" sz="2800" b="1" dirty="0">
                <a:solidFill>
                  <a:schemeClr val="accent2">
                    <a:lumMod val="60000"/>
                    <a:lumOff val="40000"/>
                  </a:schemeClr>
                </a:solidFill>
                <a:sym typeface="Wingdings" panose="05000000000000000000" pitchFamily="2" charset="2"/>
              </a:rPr>
              <a:t>오늘날 한국의 이름인 </a:t>
            </a:r>
            <a:r>
              <a:rPr lang="en-US" altLang="ko-KR" sz="2800" b="1" dirty="0">
                <a:solidFill>
                  <a:schemeClr val="accent2">
                    <a:lumMod val="60000"/>
                    <a:lumOff val="40000"/>
                  </a:schemeClr>
                </a:solidFill>
                <a:sym typeface="Wingdings" panose="05000000000000000000" pitchFamily="2" charset="2"/>
              </a:rPr>
              <a:t>Korea</a:t>
            </a:r>
            <a:r>
              <a:rPr lang="ko-KR" altLang="en-US" sz="2800" b="1" dirty="0">
                <a:solidFill>
                  <a:schemeClr val="accent2">
                    <a:lumMod val="60000"/>
                    <a:lumOff val="40000"/>
                  </a:schemeClr>
                </a:solidFill>
                <a:sym typeface="Wingdings" panose="05000000000000000000" pitchFamily="2" charset="2"/>
              </a:rPr>
              <a:t>로 </a:t>
            </a:r>
            <a:endParaRPr lang="en-US" altLang="ko-KR" sz="2800" b="1" dirty="0">
              <a:solidFill>
                <a:schemeClr val="accent2">
                  <a:lumMod val="60000"/>
                  <a:lumOff val="40000"/>
                </a:schemeClr>
              </a:solidFill>
              <a:sym typeface="Wingdings" panose="05000000000000000000" pitchFamily="2" charset="2"/>
            </a:endParaRPr>
          </a:p>
          <a:p>
            <a:pPr algn="l"/>
            <a:r>
              <a:rPr lang="en-US" altLang="ko-KR" sz="2800" b="1" dirty="0">
                <a:solidFill>
                  <a:schemeClr val="accent2">
                    <a:lumMod val="60000"/>
                    <a:lumOff val="40000"/>
                  </a:schemeClr>
                </a:solidFill>
                <a:sym typeface="Wingdings" panose="05000000000000000000" pitchFamily="2" charset="2"/>
              </a:rPr>
              <a:t>     </a:t>
            </a:r>
            <a:r>
              <a:rPr lang="ko-KR" altLang="en-US" sz="2800" b="1" dirty="0">
                <a:solidFill>
                  <a:schemeClr val="accent2">
                    <a:lumMod val="60000"/>
                    <a:lumOff val="40000"/>
                  </a:schemeClr>
                </a:solidFill>
                <a:sym typeface="Wingdings" panose="05000000000000000000" pitchFamily="2" charset="2"/>
              </a:rPr>
              <a:t>불리워지는 기원</a:t>
            </a:r>
            <a:endParaRPr lang="en-US" altLang="ko-KR" sz="2800" b="1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70819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D5EAE6-1BD4-4DFF-8F3A-DC08EA943A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9119" y="201283"/>
            <a:ext cx="10353761" cy="1086049"/>
          </a:xfrm>
        </p:spPr>
        <p:txBody>
          <a:bodyPr>
            <a:normAutofit/>
          </a:bodyPr>
          <a:lstStyle/>
          <a:p>
            <a:r>
              <a:rPr lang="en-US" sz="4800" dirty="0"/>
              <a:t>Republic of </a:t>
            </a:r>
            <a:r>
              <a:rPr lang="en-US" sz="6600" dirty="0">
                <a:solidFill>
                  <a:schemeClr val="accent2"/>
                </a:solidFill>
              </a:rPr>
              <a:t>Korea</a:t>
            </a:r>
            <a:r>
              <a:rPr lang="en-US" sz="4800" dirty="0"/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BB0B6D-CEE8-499B-8D5D-F1904CE9AC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altLang="ko-KR" sz="3200" dirty="0"/>
          </a:p>
          <a:p>
            <a:pPr marL="0" indent="0">
              <a:buNone/>
            </a:pPr>
            <a:endParaRPr lang="en-US" altLang="ko-KR" sz="3200" dirty="0"/>
          </a:p>
        </p:txBody>
      </p:sp>
      <p:pic>
        <p:nvPicPr>
          <p:cNvPr id="8" name="Picture 7" descr="A close up of a sign&#10;&#10;Description automatically generated">
            <a:extLst>
              <a:ext uri="{FF2B5EF4-FFF2-40B4-BE49-F238E27FC236}">
                <a16:creationId xmlns:a16="http://schemas.microsoft.com/office/drawing/2014/main" id="{14801C73-370F-42D7-A714-105B103C69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3576" y="1217698"/>
            <a:ext cx="4705907" cy="2354147"/>
          </a:xfrm>
          <a:prstGeom prst="rect">
            <a:avLst/>
          </a:prstGeom>
        </p:spPr>
      </p:pic>
      <p:pic>
        <p:nvPicPr>
          <p:cNvPr id="10" name="Picture 9" descr="Food on a table&#10;&#10;Description automatically generated">
            <a:extLst>
              <a:ext uri="{FF2B5EF4-FFF2-40B4-BE49-F238E27FC236}">
                <a16:creationId xmlns:a16="http://schemas.microsoft.com/office/drawing/2014/main" id="{AF06294A-EF21-4668-8BC3-B5CB550A49B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8097" y="3619561"/>
            <a:ext cx="4285423" cy="2851754"/>
          </a:xfrm>
          <a:prstGeom prst="rect">
            <a:avLst/>
          </a:prstGeom>
        </p:spPr>
      </p:pic>
      <p:pic>
        <p:nvPicPr>
          <p:cNvPr id="12" name="Picture 11" descr="A close up of a logo&#10;&#10;Description automatically generated">
            <a:extLst>
              <a:ext uri="{FF2B5EF4-FFF2-40B4-BE49-F238E27FC236}">
                <a16:creationId xmlns:a16="http://schemas.microsoft.com/office/drawing/2014/main" id="{44D6E0B4-23DF-4669-9562-8523C773584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5531" y="3508585"/>
            <a:ext cx="2411472" cy="2962730"/>
          </a:xfrm>
          <a:prstGeom prst="rect">
            <a:avLst/>
          </a:prstGeom>
        </p:spPr>
      </p:pic>
      <p:pic>
        <p:nvPicPr>
          <p:cNvPr id="14" name="Picture 13" descr="A picture containing television, monitor, light&#10;&#10;Description automatically generated">
            <a:extLst>
              <a:ext uri="{FF2B5EF4-FFF2-40B4-BE49-F238E27FC236}">
                <a16:creationId xmlns:a16="http://schemas.microsoft.com/office/drawing/2014/main" id="{D9FF617F-C199-4DB7-A2A5-DB26C7B8F7A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864" y="1194337"/>
            <a:ext cx="4067625" cy="2277870"/>
          </a:xfrm>
          <a:prstGeom prst="rect">
            <a:avLst/>
          </a:prstGeom>
        </p:spPr>
      </p:pic>
      <p:pic>
        <p:nvPicPr>
          <p:cNvPr id="5" name="Picture 4" descr="A picture containing photo, water, city&#10;&#10;Description automatically generated">
            <a:extLst>
              <a:ext uri="{FF2B5EF4-FFF2-40B4-BE49-F238E27FC236}">
                <a16:creationId xmlns:a16="http://schemas.microsoft.com/office/drawing/2014/main" id="{FBA379CE-F3E9-4EA4-BB00-AE6E61D6E4D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7"/>
              </a:ext>
            </a:extLst>
          </a:blip>
          <a:stretch>
            <a:fillRect/>
          </a:stretch>
        </p:blipFill>
        <p:spPr>
          <a:xfrm>
            <a:off x="4267003" y="1785265"/>
            <a:ext cx="3036497" cy="43167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75329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4423BF-920E-433E-9865-C2D1686B5E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55973" y="715574"/>
            <a:ext cx="5929773" cy="1062992"/>
          </a:xfrm>
        </p:spPr>
        <p:txBody>
          <a:bodyPr>
            <a:normAutofit/>
          </a:bodyPr>
          <a:lstStyle/>
          <a:p>
            <a:r>
              <a:rPr lang="ko-KR" altLang="en-US" sz="5400" dirty="0"/>
              <a:t>팔관회</a:t>
            </a:r>
            <a:endParaRPr lang="en-US" sz="5400" dirty="0"/>
          </a:p>
        </p:txBody>
      </p:sp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90B1D6D2-FB0B-4BFA-BBFF-615A9A425C66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77887" y="656026"/>
            <a:ext cx="6810264" cy="5486400"/>
          </a:xfrm>
        </p:spPr>
      </p:pic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1A8DC65B-ECF6-4322-8497-F4EC3CBF7B6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569056" y="2277374"/>
            <a:ext cx="4317663" cy="4175604"/>
          </a:xfrm>
        </p:spPr>
        <p:txBody>
          <a:bodyPr vert="horz" lIns="91440" tIns="45720" rIns="91440" bIns="45720" rtlCol="0">
            <a:normAutofit/>
          </a:bodyPr>
          <a:lstStyle/>
          <a:p>
            <a:pPr indent="-228600" algn="l">
              <a:buFont typeface="Arial" panose="020B0604020202020204" pitchFamily="34" charset="0"/>
              <a:buChar char="•"/>
            </a:pPr>
            <a:r>
              <a:rPr lang="ko-KR" altLang="en-US" sz="2800" dirty="0"/>
              <a:t>수도인 개경에서 열린 축제로 국가와 왕실의  평화를 비는 종합적인 종교 행사이자 문화 행사</a:t>
            </a:r>
            <a:endParaRPr lang="en-US" altLang="ko-KR" sz="2800" dirty="0"/>
          </a:p>
          <a:p>
            <a:pPr indent="-228600" algn="l">
              <a:buFont typeface="Arial" panose="020B0604020202020204" pitchFamily="34" charset="0"/>
              <a:buChar char="•"/>
            </a:pPr>
            <a:r>
              <a:rPr lang="ko-KR" altLang="en-US" sz="2800" dirty="0"/>
              <a:t>연등회와 함께 국가의 </a:t>
            </a:r>
            <a:r>
              <a:rPr lang="en-US" altLang="ko-KR" sz="2800" dirty="0"/>
              <a:t>2</a:t>
            </a:r>
            <a:r>
              <a:rPr lang="ko-KR" altLang="en-US" sz="2800" dirty="0"/>
              <a:t>대 의식  </a:t>
            </a:r>
            <a:endParaRPr lang="en-US" altLang="ko-KR" sz="2800" kern="1200" dirty="0">
              <a:solidFill>
                <a:schemeClr val="tx1"/>
              </a:solidFill>
              <a:effectLst>
                <a:outerShdw blurRad="50800" dist="38100" dir="2700000" algn="tl" rotWithShape="0">
                  <a:srgbClr val="000000">
                    <a:alpha val="48000"/>
                  </a:srgbClr>
                </a:outerShdw>
              </a:effectLst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9856267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4423BF-920E-433E-9865-C2D1686B5E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55973" y="715574"/>
            <a:ext cx="5929773" cy="1062992"/>
          </a:xfrm>
        </p:spPr>
        <p:txBody>
          <a:bodyPr>
            <a:normAutofit/>
          </a:bodyPr>
          <a:lstStyle/>
          <a:p>
            <a:r>
              <a:rPr lang="ko-KR" altLang="en-US" sz="5400" dirty="0" err="1"/>
              <a:t>연등회</a:t>
            </a:r>
            <a:endParaRPr lang="en-US" sz="5400" dirty="0"/>
          </a:p>
        </p:txBody>
      </p:sp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90B1D6D2-FB0B-4BFA-BBFF-615A9A425C66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77887" y="530942"/>
            <a:ext cx="6810264" cy="5832987"/>
          </a:xfrm>
        </p:spPr>
      </p:pic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1A8DC65B-ECF6-4322-8497-F4EC3CBF7B6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569056" y="2277374"/>
            <a:ext cx="4317663" cy="4175604"/>
          </a:xfrm>
        </p:spPr>
        <p:txBody>
          <a:bodyPr vert="horz" lIns="91440" tIns="45720" rIns="91440" bIns="45720" rtlCol="0">
            <a:normAutofit/>
          </a:bodyPr>
          <a:lstStyle/>
          <a:p>
            <a:pPr indent="-228600" algn="l">
              <a:buFont typeface="Arial" panose="020B0604020202020204" pitchFamily="34" charset="0"/>
              <a:buChar char="•"/>
            </a:pPr>
            <a:r>
              <a:rPr lang="ko-KR" altLang="en-US" sz="2800" dirty="0"/>
              <a:t>등불을 </a:t>
            </a:r>
            <a:r>
              <a:rPr lang="ko-KR" altLang="en-US" sz="2800"/>
              <a:t>밝혀 지혜를 얻으라는 부처의 가르침을 기념하는 불교 의식</a:t>
            </a:r>
            <a:endParaRPr lang="en-US" altLang="ko-KR" sz="2800" dirty="0"/>
          </a:p>
          <a:p>
            <a:pPr indent="-228600" algn="l">
              <a:buFont typeface="Arial" panose="020B0604020202020204" pitchFamily="34" charset="0"/>
              <a:buChar char="•"/>
            </a:pPr>
            <a:r>
              <a:rPr lang="ko-KR" altLang="en-US" sz="2800" dirty="0"/>
              <a:t>팔관회와 함께 국가의 </a:t>
            </a:r>
            <a:r>
              <a:rPr lang="en-US" altLang="ko-KR" sz="2800" dirty="0"/>
              <a:t>2</a:t>
            </a:r>
            <a:r>
              <a:rPr lang="ko-KR" altLang="en-US" sz="2800" dirty="0"/>
              <a:t>대 의식  </a:t>
            </a:r>
            <a:endParaRPr lang="en-US" altLang="ko-KR" sz="2800" kern="1200" dirty="0">
              <a:solidFill>
                <a:schemeClr val="tx1"/>
              </a:solidFill>
              <a:effectLst>
                <a:outerShdw blurRad="50800" dist="38100" dir="2700000" algn="tl" rotWithShape="0">
                  <a:srgbClr val="000000">
                    <a:alpha val="48000"/>
                  </a:srgbClr>
                </a:outerShdw>
              </a:effectLst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7241309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2311558-055C-43AF-8D3A-E426053ED29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33562" y="1835530"/>
            <a:ext cx="3769820" cy="2956473"/>
          </a:xfrm>
        </p:spPr>
        <p:txBody>
          <a:bodyPr>
            <a:noAutofit/>
          </a:bodyPr>
          <a:lstStyle/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ko-KR" altLang="en-US" sz="3200" dirty="0"/>
              <a:t>팔만대장경</a:t>
            </a:r>
            <a:endParaRPr lang="en-US" altLang="ko-KR" sz="3200" dirty="0"/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ko-KR" altLang="en-US" sz="3200" dirty="0" err="1"/>
              <a:t>상정고금예문</a:t>
            </a:r>
            <a:endParaRPr lang="en-US" altLang="ko-KR" sz="3200" dirty="0"/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ko-KR" altLang="en-US" sz="3200" dirty="0" err="1"/>
              <a:t>직지심체요절</a:t>
            </a:r>
            <a:endParaRPr lang="en-US" altLang="ko-KR" sz="3200" dirty="0"/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ko-KR" altLang="en-US" sz="3200" dirty="0"/>
              <a:t>성리학</a:t>
            </a:r>
            <a:endParaRPr lang="en-US" altLang="ko-KR" sz="3200" dirty="0"/>
          </a:p>
          <a:p>
            <a:pPr marL="571500" indent="-571500" algn="l">
              <a:buFont typeface="Arial" panose="020B0604020202020204" pitchFamily="34" charset="0"/>
              <a:buChar char="•"/>
            </a:pPr>
            <a:endParaRPr lang="en-US" altLang="ko-KR" sz="3200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8180453F-DED1-4F3E-940A-9CF35AF9B9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9119" y="193813"/>
            <a:ext cx="10353761" cy="977747"/>
          </a:xfrm>
        </p:spPr>
        <p:txBody>
          <a:bodyPr>
            <a:normAutofit/>
          </a:bodyPr>
          <a:lstStyle/>
          <a:p>
            <a:r>
              <a:rPr lang="ko-KR" altLang="en-US" sz="5400" dirty="0"/>
              <a:t>고려 학문 및 문화</a:t>
            </a:r>
            <a:r>
              <a:rPr lang="en-US" sz="5400" dirty="0"/>
              <a:t> </a:t>
            </a:r>
          </a:p>
        </p:txBody>
      </p:sp>
      <p:pic>
        <p:nvPicPr>
          <p:cNvPr id="11" name="Picture 10" descr="A picture containing building, fence, bench, wooden&#10;&#10;Description automatically generated">
            <a:extLst>
              <a:ext uri="{FF2B5EF4-FFF2-40B4-BE49-F238E27FC236}">
                <a16:creationId xmlns:a16="http://schemas.microsoft.com/office/drawing/2014/main" id="{6DE285B1-D7A5-49DD-8833-626B9DCFE3E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6353" y="3898048"/>
            <a:ext cx="4178173" cy="2650973"/>
          </a:xfrm>
          <a:prstGeom prst="rect">
            <a:avLst/>
          </a:prstGeom>
        </p:spPr>
      </p:pic>
      <p:pic>
        <p:nvPicPr>
          <p:cNvPr id="13" name="Picture 12" descr="A picture containing furniture&#10;&#10;Description automatically generated">
            <a:extLst>
              <a:ext uri="{FF2B5EF4-FFF2-40B4-BE49-F238E27FC236}">
                <a16:creationId xmlns:a16="http://schemas.microsoft.com/office/drawing/2014/main" id="{C763EF94-CEE8-49FC-95E3-B1B6295212B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1042" y="1230407"/>
            <a:ext cx="4077417" cy="2610751"/>
          </a:xfrm>
          <a:prstGeom prst="rect">
            <a:avLst/>
          </a:prstGeom>
        </p:spPr>
      </p:pic>
      <p:pic>
        <p:nvPicPr>
          <p:cNvPr id="6" name="Picture 5" descr="A close up of a device&#10;&#10;Description automatically generated">
            <a:extLst>
              <a:ext uri="{FF2B5EF4-FFF2-40B4-BE49-F238E27FC236}">
                <a16:creationId xmlns:a16="http://schemas.microsoft.com/office/drawing/2014/main" id="{64A8920B-0562-4326-BA6B-CCD3167E007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4526" y="1235700"/>
            <a:ext cx="4401686" cy="2473658"/>
          </a:xfrm>
          <a:prstGeom prst="rect">
            <a:avLst/>
          </a:prstGeom>
        </p:spPr>
      </p:pic>
      <p:pic>
        <p:nvPicPr>
          <p:cNvPr id="8" name="Picture 7" descr="A close up of a logo&#10;&#10;Description automatically generated">
            <a:extLst>
              <a:ext uri="{FF2B5EF4-FFF2-40B4-BE49-F238E27FC236}">
                <a16:creationId xmlns:a16="http://schemas.microsoft.com/office/drawing/2014/main" id="{539B8A2D-B839-46BA-B345-7B618E46A93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0577" y="3772619"/>
            <a:ext cx="4295635" cy="2776401"/>
          </a:xfrm>
          <a:prstGeom prst="rect">
            <a:avLst/>
          </a:prstGeom>
        </p:spPr>
      </p:pic>
      <p:pic>
        <p:nvPicPr>
          <p:cNvPr id="3" name="Picture 2" descr="A close up of a rug&#10;&#10;Description automatically generated">
            <a:extLst>
              <a:ext uri="{FF2B5EF4-FFF2-40B4-BE49-F238E27FC236}">
                <a16:creationId xmlns:a16="http://schemas.microsoft.com/office/drawing/2014/main" id="{513787C2-E19F-4D58-8289-C02158586AD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4816" y="2765309"/>
            <a:ext cx="3568674" cy="19588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730825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CEF1F4-AEFB-4771-AD7C-3B62A53E1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6285" y="299050"/>
            <a:ext cx="10353761" cy="1343574"/>
          </a:xfrm>
        </p:spPr>
        <p:txBody>
          <a:bodyPr>
            <a:normAutofit/>
          </a:bodyPr>
          <a:lstStyle/>
          <a:p>
            <a:r>
              <a:rPr lang="ko-KR" altLang="en-US" sz="5400" dirty="0"/>
              <a:t>시대별 영토 비교</a:t>
            </a:r>
            <a:endParaRPr lang="en-US" sz="5400" dirty="0"/>
          </a:p>
        </p:txBody>
      </p:sp>
      <p:pic>
        <p:nvPicPr>
          <p:cNvPr id="11" name="Content Placeholder 10" descr="A picture containing text, map&#10;&#10;Description automatically generated">
            <a:extLst>
              <a:ext uri="{FF2B5EF4-FFF2-40B4-BE49-F238E27FC236}">
                <a16:creationId xmlns:a16="http://schemas.microsoft.com/office/drawing/2014/main" id="{256501DF-A747-46AE-A8B2-01B9740D1A5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8602" y="1947019"/>
            <a:ext cx="2239247" cy="3664882"/>
          </a:xfrm>
        </p:spPr>
      </p:pic>
      <p:pic>
        <p:nvPicPr>
          <p:cNvPr id="13" name="Picture 12" descr="A picture containing text, map&#10;&#10;Description automatically generated">
            <a:extLst>
              <a:ext uri="{FF2B5EF4-FFF2-40B4-BE49-F238E27FC236}">
                <a16:creationId xmlns:a16="http://schemas.microsoft.com/office/drawing/2014/main" id="{5E5E5FA6-C328-4445-854F-9D582AA88FC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74"/>
          <a:stretch/>
        </p:blipFill>
        <p:spPr>
          <a:xfrm>
            <a:off x="321812" y="1913726"/>
            <a:ext cx="2481304" cy="3709274"/>
          </a:xfrm>
          <a:prstGeom prst="rect">
            <a:avLst/>
          </a:prstGeom>
        </p:spPr>
      </p:pic>
      <p:pic>
        <p:nvPicPr>
          <p:cNvPr id="15" name="Picture 14" descr="A picture containing text, map&#10;&#10;Description automatically generated">
            <a:extLst>
              <a:ext uri="{FF2B5EF4-FFF2-40B4-BE49-F238E27FC236}">
                <a16:creationId xmlns:a16="http://schemas.microsoft.com/office/drawing/2014/main" id="{7C84F1CD-700A-4760-A492-9FE08CC2EBB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68619" y="1958118"/>
            <a:ext cx="2087592" cy="3643544"/>
          </a:xfrm>
          <a:prstGeom prst="rect">
            <a:avLst/>
          </a:prstGeom>
        </p:spPr>
      </p:pic>
      <p:pic>
        <p:nvPicPr>
          <p:cNvPr id="17" name="Picture 16" descr="A close up of a map&#10;&#10;Description automatically generated">
            <a:extLst>
              <a:ext uri="{FF2B5EF4-FFF2-40B4-BE49-F238E27FC236}">
                <a16:creationId xmlns:a16="http://schemas.microsoft.com/office/drawing/2014/main" id="{A916D542-2743-45B0-ABD9-862E1928F0E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7230" y="1935921"/>
            <a:ext cx="2092144" cy="3709274"/>
          </a:xfrm>
          <a:prstGeom prst="rect">
            <a:avLst/>
          </a:prstGeom>
        </p:spPr>
      </p:pic>
      <p:pic>
        <p:nvPicPr>
          <p:cNvPr id="19" name="Picture 18" descr="A close up of a map&#10;&#10;Description automatically generated">
            <a:extLst>
              <a:ext uri="{FF2B5EF4-FFF2-40B4-BE49-F238E27FC236}">
                <a16:creationId xmlns:a16="http://schemas.microsoft.com/office/drawing/2014/main" id="{6EECC279-8176-4334-BDD7-08473BB4C70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5282" y="1935921"/>
            <a:ext cx="2157412" cy="3687079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FB9BB76B-3AA2-4B81-8BCC-0882306D3E1D}"/>
              </a:ext>
            </a:extLst>
          </p:cNvPr>
          <p:cNvSpPr/>
          <p:nvPr/>
        </p:nvSpPr>
        <p:spPr>
          <a:xfrm>
            <a:off x="748781" y="5720892"/>
            <a:ext cx="162736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ko-KR" altLang="en-US" dirty="0">
                <a:sym typeface="Wingdings" panose="05000000000000000000" pitchFamily="2" charset="2"/>
              </a:rPr>
              <a:t>삼국시대 초기</a:t>
            </a:r>
            <a:endParaRPr lang="en-US" altLang="ko-KR" dirty="0">
              <a:sym typeface="Wingdings" panose="05000000000000000000" pitchFamily="2" charset="2"/>
            </a:endParaRPr>
          </a:p>
          <a:p>
            <a:pPr algn="ctr"/>
            <a:r>
              <a:rPr lang="en-US" altLang="ko-KR" dirty="0">
                <a:sym typeface="Wingdings" panose="05000000000000000000" pitchFamily="2" charset="2"/>
              </a:rPr>
              <a:t>(4</a:t>
            </a:r>
            <a:r>
              <a:rPr lang="ko-KR" altLang="en-US" dirty="0">
                <a:sym typeface="Wingdings" panose="05000000000000000000" pitchFamily="2" charset="2"/>
              </a:rPr>
              <a:t>세기</a:t>
            </a:r>
            <a:r>
              <a:rPr lang="en-US" altLang="ko-KR" dirty="0">
                <a:sym typeface="Wingdings" panose="05000000000000000000" pitchFamily="2" charset="2"/>
              </a:rPr>
              <a:t>)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154EB54-52ED-49ED-A568-0F9CADD0E3E7}"/>
              </a:ext>
            </a:extLst>
          </p:cNvPr>
          <p:cNvSpPr/>
          <p:nvPr/>
        </p:nvSpPr>
        <p:spPr>
          <a:xfrm>
            <a:off x="3419303" y="5720892"/>
            <a:ext cx="110799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ko-KR" altLang="en-US" dirty="0">
                <a:sym typeface="Wingdings" panose="05000000000000000000" pitchFamily="2" charset="2"/>
              </a:rPr>
              <a:t>삼국시대</a:t>
            </a:r>
            <a:endParaRPr lang="en-US" altLang="ko-KR" dirty="0">
              <a:sym typeface="Wingdings" panose="05000000000000000000" pitchFamily="2" charset="2"/>
            </a:endParaRPr>
          </a:p>
          <a:p>
            <a:pPr algn="ctr"/>
            <a:r>
              <a:rPr lang="en-US" altLang="ko-KR" dirty="0">
                <a:sym typeface="Wingdings" panose="05000000000000000000" pitchFamily="2" charset="2"/>
              </a:rPr>
              <a:t>(5</a:t>
            </a:r>
            <a:r>
              <a:rPr lang="ko-KR" altLang="en-US" dirty="0">
                <a:sym typeface="Wingdings" panose="05000000000000000000" pitchFamily="2" charset="2"/>
              </a:rPr>
              <a:t>세기</a:t>
            </a:r>
            <a:r>
              <a:rPr lang="en-US" altLang="ko-KR" dirty="0">
                <a:sym typeface="Wingdings" panose="05000000000000000000" pitchFamily="2" charset="2"/>
              </a:rPr>
              <a:t>)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E512C84-438D-4D5D-AEB3-22B97BE28917}"/>
              </a:ext>
            </a:extLst>
          </p:cNvPr>
          <p:cNvSpPr/>
          <p:nvPr/>
        </p:nvSpPr>
        <p:spPr>
          <a:xfrm>
            <a:off x="5616955" y="5720892"/>
            <a:ext cx="133882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ko-KR" altLang="en-US" dirty="0">
                <a:sym typeface="Wingdings" panose="05000000000000000000" pitchFamily="2" charset="2"/>
              </a:rPr>
              <a:t>남북국시대</a:t>
            </a:r>
            <a:endParaRPr lang="en-US" altLang="ko-KR" dirty="0">
              <a:sym typeface="Wingdings" panose="05000000000000000000" pitchFamily="2" charset="2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BCD8A65-6D4B-49B0-89B4-F1EE1BB9C18A}"/>
              </a:ext>
            </a:extLst>
          </p:cNvPr>
          <p:cNvSpPr/>
          <p:nvPr/>
        </p:nvSpPr>
        <p:spPr>
          <a:xfrm>
            <a:off x="8045372" y="5767058"/>
            <a:ext cx="116570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ko-KR" altLang="en-US" dirty="0">
                <a:sym typeface="Wingdings" panose="05000000000000000000" pitchFamily="2" charset="2"/>
              </a:rPr>
              <a:t>후삼국과</a:t>
            </a:r>
            <a:endParaRPr lang="en-US" altLang="ko-KR" dirty="0">
              <a:sym typeface="Wingdings" panose="05000000000000000000" pitchFamily="2" charset="2"/>
            </a:endParaRPr>
          </a:p>
          <a:p>
            <a:pPr algn="ctr"/>
            <a:r>
              <a:rPr lang="ko-KR" altLang="en-US" dirty="0">
                <a:sym typeface="Wingdings" panose="05000000000000000000" pitchFamily="2" charset="2"/>
              </a:rPr>
              <a:t>고려 초기</a:t>
            </a:r>
            <a:endParaRPr lang="en-US" altLang="ko-KR" dirty="0">
              <a:sym typeface="Wingdings" panose="05000000000000000000" pitchFamily="2" charset="2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6BA4C06-FF07-46B1-82A9-59A7B5F7BA46}"/>
              </a:ext>
            </a:extLst>
          </p:cNvPr>
          <p:cNvSpPr/>
          <p:nvPr/>
        </p:nvSpPr>
        <p:spPr>
          <a:xfrm>
            <a:off x="10098731" y="5760352"/>
            <a:ext cx="162736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ko-KR" altLang="en-US" dirty="0">
                <a:sym typeface="Wingdings" panose="05000000000000000000" pitchFamily="2" charset="2"/>
              </a:rPr>
              <a:t>원나라와 고려</a:t>
            </a:r>
            <a:endParaRPr lang="en-US" altLang="ko-KR" dirty="0">
              <a:sym typeface="Wingdings" panose="05000000000000000000" pitchFamily="2" charset="2"/>
            </a:endParaRPr>
          </a:p>
          <a:p>
            <a:pPr algn="ctr"/>
            <a:r>
              <a:rPr lang="en-US" altLang="ko-KR" dirty="0">
                <a:sym typeface="Wingdings" panose="05000000000000000000" pitchFamily="2" charset="2"/>
              </a:rPr>
              <a:t>(13</a:t>
            </a:r>
            <a:r>
              <a:rPr lang="ko-KR" altLang="en-US" dirty="0">
                <a:sym typeface="Wingdings" panose="05000000000000000000" pitchFamily="2" charset="2"/>
              </a:rPr>
              <a:t>세기 초</a:t>
            </a:r>
            <a:r>
              <a:rPr lang="en-US" altLang="ko-KR" dirty="0">
                <a:sym typeface="Wingdings" panose="05000000000000000000" pitchFamily="2" charset="2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25228269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8180453F-DED1-4F3E-940A-9CF35AF9B9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9119" y="328208"/>
            <a:ext cx="10353761" cy="977747"/>
          </a:xfrm>
        </p:spPr>
        <p:txBody>
          <a:bodyPr>
            <a:normAutofit/>
          </a:bodyPr>
          <a:lstStyle/>
          <a:p>
            <a:r>
              <a:rPr lang="ko-KR" altLang="en-US" sz="5400" dirty="0"/>
              <a:t>세계사 연표</a:t>
            </a:r>
            <a:r>
              <a:rPr lang="en-US" sz="5400" dirty="0"/>
              <a:t> </a:t>
            </a:r>
          </a:p>
        </p:txBody>
      </p:sp>
      <p:sp>
        <p:nvSpPr>
          <p:cNvPr id="5" name="Flowchart: Alternate Process 4">
            <a:extLst>
              <a:ext uri="{FF2B5EF4-FFF2-40B4-BE49-F238E27FC236}">
                <a16:creationId xmlns:a16="http://schemas.microsoft.com/office/drawing/2014/main" id="{963A39B1-DF91-40E4-B214-E594638D2C24}"/>
              </a:ext>
            </a:extLst>
          </p:cNvPr>
          <p:cNvSpPr/>
          <p:nvPr/>
        </p:nvSpPr>
        <p:spPr>
          <a:xfrm>
            <a:off x="731747" y="2264305"/>
            <a:ext cx="10788555" cy="504967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BA1D5DB-B2D7-4BD0-AFC4-9E492BB3C03D}"/>
              </a:ext>
            </a:extLst>
          </p:cNvPr>
          <p:cNvSpPr/>
          <p:nvPr/>
        </p:nvSpPr>
        <p:spPr>
          <a:xfrm>
            <a:off x="731747" y="1557209"/>
            <a:ext cx="114165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ko-KR" altLang="en-US" dirty="0">
                <a:sym typeface="Wingdings" panose="05000000000000000000" pitchFamily="2" charset="2"/>
              </a:rPr>
              <a:t>고려</a:t>
            </a:r>
            <a:endParaRPr lang="en-US" altLang="ko-KR" dirty="0">
              <a:sym typeface="Wingdings" panose="05000000000000000000" pitchFamily="2" charset="2"/>
            </a:endParaRPr>
          </a:p>
          <a:p>
            <a:pPr algn="ctr"/>
            <a:r>
              <a:rPr lang="en-US" dirty="0">
                <a:sym typeface="Wingdings" panose="05000000000000000000" pitchFamily="2" charset="2"/>
              </a:rPr>
              <a:t>918-1392</a:t>
            </a:r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9E3736F-75E5-4D74-A325-D902890D5CC0}"/>
              </a:ext>
            </a:extLst>
          </p:cNvPr>
          <p:cNvSpPr/>
          <p:nvPr/>
        </p:nvSpPr>
        <p:spPr>
          <a:xfrm>
            <a:off x="10253609" y="1557209"/>
            <a:ext cx="126669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ko-KR" altLang="en-US" dirty="0">
                <a:sym typeface="Wingdings" panose="05000000000000000000" pitchFamily="2" charset="2"/>
              </a:rPr>
              <a:t>조선</a:t>
            </a:r>
            <a:endParaRPr lang="en-US" altLang="ko-KR" dirty="0">
              <a:sym typeface="Wingdings" panose="05000000000000000000" pitchFamily="2" charset="2"/>
            </a:endParaRPr>
          </a:p>
          <a:p>
            <a:pPr algn="ctr"/>
            <a:r>
              <a:rPr lang="en-US" dirty="0">
                <a:sym typeface="Wingdings" panose="05000000000000000000" pitchFamily="2" charset="2"/>
              </a:rPr>
              <a:t>1392-1897</a:t>
            </a:r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2DF310E-99BF-4F20-A8A4-019FF6872491}"/>
              </a:ext>
            </a:extLst>
          </p:cNvPr>
          <p:cNvSpPr/>
          <p:nvPr/>
        </p:nvSpPr>
        <p:spPr>
          <a:xfrm>
            <a:off x="1103302" y="2910636"/>
            <a:ext cx="114165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ko-KR" altLang="en-US" dirty="0">
                <a:sym typeface="Wingdings" panose="05000000000000000000" pitchFamily="2" charset="2"/>
              </a:rPr>
              <a:t>송나라</a:t>
            </a:r>
            <a:endParaRPr lang="en-US" altLang="ko-KR" dirty="0">
              <a:sym typeface="Wingdings" panose="05000000000000000000" pitchFamily="2" charset="2"/>
            </a:endParaRPr>
          </a:p>
          <a:p>
            <a:pPr algn="ctr"/>
            <a:r>
              <a:rPr lang="en-US" dirty="0">
                <a:sym typeface="Wingdings" panose="05000000000000000000" pitchFamily="2" charset="2"/>
              </a:rPr>
              <a:t>960-1279</a:t>
            </a:r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250B241-4F2D-4522-A19F-21D5F9091D51}"/>
              </a:ext>
            </a:extLst>
          </p:cNvPr>
          <p:cNvSpPr/>
          <p:nvPr/>
        </p:nvSpPr>
        <p:spPr>
          <a:xfrm>
            <a:off x="6280556" y="2935808"/>
            <a:ext cx="2031326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ko-KR" altLang="en-US" dirty="0">
                <a:sym typeface="Wingdings" panose="05000000000000000000" pitchFamily="2" charset="2"/>
              </a:rPr>
              <a:t>원나라</a:t>
            </a:r>
            <a:endParaRPr lang="en-US" altLang="ko-KR" dirty="0">
              <a:sym typeface="Wingdings" panose="05000000000000000000" pitchFamily="2" charset="2"/>
            </a:endParaRPr>
          </a:p>
          <a:p>
            <a:pPr algn="ctr"/>
            <a:r>
              <a:rPr lang="en-US" altLang="ko-KR" dirty="0">
                <a:sym typeface="Wingdings" panose="05000000000000000000" pitchFamily="2" charset="2"/>
              </a:rPr>
              <a:t>(</a:t>
            </a:r>
            <a:r>
              <a:rPr lang="ko-KR" altLang="en-US" dirty="0">
                <a:sym typeface="Wingdings" panose="05000000000000000000" pitchFamily="2" charset="2"/>
              </a:rPr>
              <a:t>몽고의 </a:t>
            </a:r>
            <a:r>
              <a:rPr lang="ko-KR" altLang="en-US" dirty="0" err="1">
                <a:sym typeface="Wingdings" panose="05000000000000000000" pitchFamily="2" charset="2"/>
              </a:rPr>
              <a:t>칭기스칸</a:t>
            </a:r>
            <a:r>
              <a:rPr lang="en-US" altLang="ko-KR" dirty="0">
                <a:sym typeface="Wingdings" panose="05000000000000000000" pitchFamily="2" charset="2"/>
              </a:rPr>
              <a:t>)</a:t>
            </a:r>
          </a:p>
          <a:p>
            <a:pPr algn="ctr"/>
            <a:r>
              <a:rPr lang="en-US" dirty="0">
                <a:sym typeface="Wingdings" panose="05000000000000000000" pitchFamily="2" charset="2"/>
              </a:rPr>
              <a:t>1271-1368</a:t>
            </a:r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0AE1EB6-12FC-4363-B283-C35411C8F461}"/>
              </a:ext>
            </a:extLst>
          </p:cNvPr>
          <p:cNvSpPr/>
          <p:nvPr/>
        </p:nvSpPr>
        <p:spPr>
          <a:xfrm>
            <a:off x="9262769" y="3049135"/>
            <a:ext cx="126669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ko-KR" altLang="en-US" dirty="0">
                <a:sym typeface="Wingdings" panose="05000000000000000000" pitchFamily="2" charset="2"/>
              </a:rPr>
              <a:t>명나라</a:t>
            </a:r>
            <a:endParaRPr lang="en-US" altLang="ko-KR" dirty="0">
              <a:sym typeface="Wingdings" panose="05000000000000000000" pitchFamily="2" charset="2"/>
            </a:endParaRPr>
          </a:p>
          <a:p>
            <a:pPr algn="ctr"/>
            <a:r>
              <a:rPr lang="en-US" dirty="0">
                <a:sym typeface="Wingdings" panose="05000000000000000000" pitchFamily="2" charset="2"/>
              </a:rPr>
              <a:t>1368-1644</a:t>
            </a:r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56465D2E-DAF4-4DEE-8DE9-092B2AE58368}"/>
              </a:ext>
            </a:extLst>
          </p:cNvPr>
          <p:cNvSpPr/>
          <p:nvPr/>
        </p:nvSpPr>
        <p:spPr>
          <a:xfrm>
            <a:off x="1677614" y="4204874"/>
            <a:ext cx="1789529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ko-KR" altLang="en-US" dirty="0">
                <a:sym typeface="Wingdings" panose="05000000000000000000" pitchFamily="2" charset="2"/>
              </a:rPr>
              <a:t>십자군 전쟁 </a:t>
            </a:r>
            <a:endParaRPr lang="en-US" altLang="ko-KR" dirty="0">
              <a:sym typeface="Wingdings" panose="05000000000000000000" pitchFamily="2" charset="2"/>
            </a:endParaRPr>
          </a:p>
          <a:p>
            <a:pPr algn="ctr"/>
            <a:r>
              <a:rPr lang="en-US" altLang="ko-KR" dirty="0">
                <a:sym typeface="Wingdings" panose="05000000000000000000" pitchFamily="2" charset="2"/>
              </a:rPr>
              <a:t>1</a:t>
            </a:r>
            <a:r>
              <a:rPr lang="ko-KR" altLang="en-US" dirty="0">
                <a:sym typeface="Wingdings" panose="05000000000000000000" pitchFamily="2" charset="2"/>
              </a:rPr>
              <a:t>차 원정</a:t>
            </a:r>
            <a:endParaRPr lang="en-US" altLang="ko-KR" dirty="0">
              <a:sym typeface="Wingdings" panose="05000000000000000000" pitchFamily="2" charset="2"/>
            </a:endParaRPr>
          </a:p>
          <a:p>
            <a:pPr algn="ctr"/>
            <a:r>
              <a:rPr lang="en-US" altLang="ko-KR" dirty="0">
                <a:sym typeface="Wingdings" panose="05000000000000000000" pitchFamily="2" charset="2"/>
              </a:rPr>
              <a:t>(First Crusade)</a:t>
            </a:r>
          </a:p>
          <a:p>
            <a:pPr algn="ctr"/>
            <a:r>
              <a:rPr lang="en-US" dirty="0">
                <a:sym typeface="Wingdings" panose="05000000000000000000" pitchFamily="2" charset="2"/>
              </a:rPr>
              <a:t>1096-1099</a:t>
            </a:r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362533A-F02F-4822-BF0E-33A9E5CEFE71}"/>
              </a:ext>
            </a:extLst>
          </p:cNvPr>
          <p:cNvSpPr/>
          <p:nvPr/>
        </p:nvSpPr>
        <p:spPr>
          <a:xfrm>
            <a:off x="3484719" y="4204874"/>
            <a:ext cx="1915909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ko-KR" altLang="en-US" dirty="0">
                <a:sym typeface="Wingdings" panose="05000000000000000000" pitchFamily="2" charset="2"/>
              </a:rPr>
              <a:t>영국이 아일랜드 </a:t>
            </a:r>
            <a:endParaRPr lang="en-US" altLang="ko-KR" dirty="0">
              <a:sym typeface="Wingdings" panose="05000000000000000000" pitchFamily="2" charset="2"/>
            </a:endParaRPr>
          </a:p>
          <a:p>
            <a:pPr algn="ctr"/>
            <a:r>
              <a:rPr lang="ko-KR" altLang="en-US" dirty="0">
                <a:sym typeface="Wingdings" panose="05000000000000000000" pitchFamily="2" charset="2"/>
              </a:rPr>
              <a:t>정복</a:t>
            </a:r>
            <a:endParaRPr lang="en-US" altLang="ko-KR" dirty="0">
              <a:sym typeface="Wingdings" panose="05000000000000000000" pitchFamily="2" charset="2"/>
            </a:endParaRPr>
          </a:p>
          <a:p>
            <a:pPr algn="ctr"/>
            <a:r>
              <a:rPr lang="en-US" dirty="0">
                <a:sym typeface="Wingdings" panose="05000000000000000000" pitchFamily="2" charset="2"/>
              </a:rPr>
              <a:t>1169</a:t>
            </a:r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39D1954-FFA4-49D7-8B8C-DEFB3E369C27}"/>
              </a:ext>
            </a:extLst>
          </p:cNvPr>
          <p:cNvSpPr/>
          <p:nvPr/>
        </p:nvSpPr>
        <p:spPr>
          <a:xfrm>
            <a:off x="5502937" y="4192399"/>
            <a:ext cx="1423724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ko-KR" dirty="0">
                <a:sym typeface="Wingdings" panose="05000000000000000000" pitchFamily="2" charset="2"/>
              </a:rPr>
              <a:t>Marco</a:t>
            </a:r>
            <a:r>
              <a:rPr lang="ko-KR" altLang="en-US" dirty="0">
                <a:sym typeface="Wingdings" panose="05000000000000000000" pitchFamily="2" charset="2"/>
              </a:rPr>
              <a:t> </a:t>
            </a:r>
            <a:r>
              <a:rPr lang="en-US" altLang="ko-KR" dirty="0">
                <a:sym typeface="Wingdings" panose="05000000000000000000" pitchFamily="2" charset="2"/>
              </a:rPr>
              <a:t>Polo</a:t>
            </a:r>
            <a:r>
              <a:rPr lang="ko-KR" altLang="en-US" dirty="0">
                <a:sym typeface="Wingdings" panose="05000000000000000000" pitchFamily="2" charset="2"/>
              </a:rPr>
              <a:t> </a:t>
            </a:r>
            <a:endParaRPr lang="en-US" altLang="ko-KR" dirty="0">
              <a:sym typeface="Wingdings" panose="05000000000000000000" pitchFamily="2" charset="2"/>
            </a:endParaRPr>
          </a:p>
          <a:p>
            <a:pPr algn="ctr"/>
            <a:r>
              <a:rPr lang="ko-KR" altLang="en-US" dirty="0">
                <a:sym typeface="Wingdings" panose="05000000000000000000" pitchFamily="2" charset="2"/>
              </a:rPr>
              <a:t>동방견문록</a:t>
            </a:r>
            <a:endParaRPr lang="en-US" altLang="ko-KR" dirty="0">
              <a:sym typeface="Wingdings" panose="05000000000000000000" pitchFamily="2" charset="2"/>
            </a:endParaRPr>
          </a:p>
          <a:p>
            <a:pPr algn="ctr"/>
            <a:r>
              <a:rPr lang="en-US" dirty="0">
                <a:sym typeface="Wingdings" panose="05000000000000000000" pitchFamily="2" charset="2"/>
              </a:rPr>
              <a:t>1254-1324</a:t>
            </a:r>
            <a:endParaRPr lang="en-US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1030B8BD-7605-4169-B7C3-712EDB3A67C8}"/>
              </a:ext>
            </a:extLst>
          </p:cNvPr>
          <p:cNvSpPr/>
          <p:nvPr/>
        </p:nvSpPr>
        <p:spPr>
          <a:xfrm>
            <a:off x="8257411" y="4264563"/>
            <a:ext cx="1685077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ko-KR" altLang="en-US" dirty="0">
                <a:sym typeface="Wingdings" panose="05000000000000000000" pitchFamily="2" charset="2"/>
              </a:rPr>
              <a:t>유럽에 흑사병 </a:t>
            </a:r>
            <a:endParaRPr lang="en-US" altLang="ko-KR" dirty="0">
              <a:sym typeface="Wingdings" panose="05000000000000000000" pitchFamily="2" charset="2"/>
            </a:endParaRPr>
          </a:p>
          <a:p>
            <a:pPr algn="ctr"/>
            <a:r>
              <a:rPr lang="en-US" altLang="ko-KR" dirty="0">
                <a:sym typeface="Wingdings" panose="05000000000000000000" pitchFamily="2" charset="2"/>
              </a:rPr>
              <a:t>(Plague)</a:t>
            </a:r>
          </a:p>
          <a:p>
            <a:pPr algn="ctr"/>
            <a:r>
              <a:rPr lang="ko-KR" altLang="en-US" dirty="0">
                <a:sym typeface="Wingdings" panose="05000000000000000000" pitchFamily="2" charset="2"/>
              </a:rPr>
              <a:t>대유행</a:t>
            </a:r>
            <a:endParaRPr lang="en-US" altLang="ko-KR" dirty="0">
              <a:sym typeface="Wingdings" panose="05000000000000000000" pitchFamily="2" charset="2"/>
            </a:endParaRPr>
          </a:p>
          <a:p>
            <a:pPr algn="ctr"/>
            <a:r>
              <a:rPr lang="en-US" dirty="0">
                <a:sym typeface="Wingdings" panose="05000000000000000000" pitchFamily="2" charset="2"/>
              </a:rPr>
              <a:t>1347</a:t>
            </a:r>
            <a:endParaRPr lang="en-US" dirty="0"/>
          </a:p>
        </p:txBody>
      </p:sp>
      <p:sp>
        <p:nvSpPr>
          <p:cNvPr id="8" name="Flowchart: Connector 7">
            <a:extLst>
              <a:ext uri="{FF2B5EF4-FFF2-40B4-BE49-F238E27FC236}">
                <a16:creationId xmlns:a16="http://schemas.microsoft.com/office/drawing/2014/main" id="{E5B0F2DF-F95A-4B52-98E2-C037BA9F6463}"/>
              </a:ext>
            </a:extLst>
          </p:cNvPr>
          <p:cNvSpPr/>
          <p:nvPr/>
        </p:nvSpPr>
        <p:spPr>
          <a:xfrm>
            <a:off x="1103302" y="2397172"/>
            <a:ext cx="239232" cy="239232"/>
          </a:xfrm>
          <a:prstGeom prst="flowChartConnector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lowchart: Connector 17">
            <a:extLst>
              <a:ext uri="{FF2B5EF4-FFF2-40B4-BE49-F238E27FC236}">
                <a16:creationId xmlns:a16="http://schemas.microsoft.com/office/drawing/2014/main" id="{5D5B3001-0F01-4CC4-AD70-F675285640DA}"/>
              </a:ext>
            </a:extLst>
          </p:cNvPr>
          <p:cNvSpPr/>
          <p:nvPr/>
        </p:nvSpPr>
        <p:spPr>
          <a:xfrm>
            <a:off x="10811272" y="2418471"/>
            <a:ext cx="239232" cy="239232"/>
          </a:xfrm>
          <a:prstGeom prst="flowChartConnector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lowchart: Connector 18">
            <a:extLst>
              <a:ext uri="{FF2B5EF4-FFF2-40B4-BE49-F238E27FC236}">
                <a16:creationId xmlns:a16="http://schemas.microsoft.com/office/drawing/2014/main" id="{2FDC26FF-8A69-4AD2-8596-BE6FF60F427F}"/>
              </a:ext>
            </a:extLst>
          </p:cNvPr>
          <p:cNvSpPr/>
          <p:nvPr/>
        </p:nvSpPr>
        <p:spPr>
          <a:xfrm>
            <a:off x="1613572" y="2414686"/>
            <a:ext cx="239232" cy="239232"/>
          </a:xfrm>
          <a:prstGeom prst="flowChartConnector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Flowchart: Connector 19">
            <a:extLst>
              <a:ext uri="{FF2B5EF4-FFF2-40B4-BE49-F238E27FC236}">
                <a16:creationId xmlns:a16="http://schemas.microsoft.com/office/drawing/2014/main" id="{F2D83E28-C670-4F97-B018-791981D6A218}"/>
              </a:ext>
            </a:extLst>
          </p:cNvPr>
          <p:cNvSpPr/>
          <p:nvPr/>
        </p:nvSpPr>
        <p:spPr>
          <a:xfrm>
            <a:off x="7176603" y="2410767"/>
            <a:ext cx="239232" cy="239232"/>
          </a:xfrm>
          <a:prstGeom prst="flowChartConnector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Flowchart: Connector 20">
            <a:extLst>
              <a:ext uri="{FF2B5EF4-FFF2-40B4-BE49-F238E27FC236}">
                <a16:creationId xmlns:a16="http://schemas.microsoft.com/office/drawing/2014/main" id="{C7212C04-F23B-46D3-80A6-703E5D7493DA}"/>
              </a:ext>
            </a:extLst>
          </p:cNvPr>
          <p:cNvSpPr/>
          <p:nvPr/>
        </p:nvSpPr>
        <p:spPr>
          <a:xfrm>
            <a:off x="9776499" y="2418471"/>
            <a:ext cx="239232" cy="239232"/>
          </a:xfrm>
          <a:prstGeom prst="flowChartConnector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Flowchart: Connector 21">
            <a:extLst>
              <a:ext uri="{FF2B5EF4-FFF2-40B4-BE49-F238E27FC236}">
                <a16:creationId xmlns:a16="http://schemas.microsoft.com/office/drawing/2014/main" id="{5D63490B-6047-40A1-B13B-C5BE9CC280AC}"/>
              </a:ext>
            </a:extLst>
          </p:cNvPr>
          <p:cNvSpPr/>
          <p:nvPr/>
        </p:nvSpPr>
        <p:spPr>
          <a:xfrm>
            <a:off x="2333146" y="2411512"/>
            <a:ext cx="239232" cy="239232"/>
          </a:xfrm>
          <a:prstGeom prst="flowChartConnector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lowchart: Connector 22">
            <a:extLst>
              <a:ext uri="{FF2B5EF4-FFF2-40B4-BE49-F238E27FC236}">
                <a16:creationId xmlns:a16="http://schemas.microsoft.com/office/drawing/2014/main" id="{2BE05454-6723-4197-B38A-DB0A87A5D88F}"/>
              </a:ext>
            </a:extLst>
          </p:cNvPr>
          <p:cNvSpPr/>
          <p:nvPr/>
        </p:nvSpPr>
        <p:spPr>
          <a:xfrm>
            <a:off x="4275471" y="2397172"/>
            <a:ext cx="239232" cy="239232"/>
          </a:xfrm>
          <a:prstGeom prst="flowChartConnector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Flowchart: Connector 23">
            <a:extLst>
              <a:ext uri="{FF2B5EF4-FFF2-40B4-BE49-F238E27FC236}">
                <a16:creationId xmlns:a16="http://schemas.microsoft.com/office/drawing/2014/main" id="{E672BDC6-DC5F-4C80-BC22-D0EAF967AEF4}"/>
              </a:ext>
            </a:extLst>
          </p:cNvPr>
          <p:cNvSpPr/>
          <p:nvPr/>
        </p:nvSpPr>
        <p:spPr>
          <a:xfrm>
            <a:off x="6006408" y="2397172"/>
            <a:ext cx="239232" cy="239232"/>
          </a:xfrm>
          <a:prstGeom prst="flowChartConnector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Flowchart: Connector 24">
            <a:extLst>
              <a:ext uri="{FF2B5EF4-FFF2-40B4-BE49-F238E27FC236}">
                <a16:creationId xmlns:a16="http://schemas.microsoft.com/office/drawing/2014/main" id="{B88B3409-0119-4B07-8816-6DF7EEB4C120}"/>
              </a:ext>
            </a:extLst>
          </p:cNvPr>
          <p:cNvSpPr/>
          <p:nvPr/>
        </p:nvSpPr>
        <p:spPr>
          <a:xfrm>
            <a:off x="8937309" y="2399096"/>
            <a:ext cx="239232" cy="239232"/>
          </a:xfrm>
          <a:prstGeom prst="flowChartConnector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CE54265D-C3D2-4699-A6AD-9BE7265FC195}"/>
              </a:ext>
            </a:extLst>
          </p:cNvPr>
          <p:cNvCxnSpPr>
            <a:cxnSpLocks/>
          </p:cNvCxnSpPr>
          <p:nvPr/>
        </p:nvCxnSpPr>
        <p:spPr>
          <a:xfrm>
            <a:off x="2452762" y="2736425"/>
            <a:ext cx="0" cy="1349921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3F127E87-1CC7-4A6B-9989-803E4118F0AC}"/>
              </a:ext>
            </a:extLst>
          </p:cNvPr>
          <p:cNvCxnSpPr>
            <a:cxnSpLocks/>
          </p:cNvCxnSpPr>
          <p:nvPr/>
        </p:nvCxnSpPr>
        <p:spPr>
          <a:xfrm>
            <a:off x="1222918" y="2155037"/>
            <a:ext cx="0" cy="218466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7A52B977-C686-4662-A466-502B5774FAB3}"/>
              </a:ext>
            </a:extLst>
          </p:cNvPr>
          <p:cNvCxnSpPr>
            <a:cxnSpLocks/>
          </p:cNvCxnSpPr>
          <p:nvPr/>
        </p:nvCxnSpPr>
        <p:spPr>
          <a:xfrm>
            <a:off x="4395087" y="2722512"/>
            <a:ext cx="0" cy="1349921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ADAA8808-12FB-4609-B472-02D44E179885}"/>
              </a:ext>
            </a:extLst>
          </p:cNvPr>
          <p:cNvCxnSpPr>
            <a:cxnSpLocks/>
          </p:cNvCxnSpPr>
          <p:nvPr/>
        </p:nvCxnSpPr>
        <p:spPr>
          <a:xfrm>
            <a:off x="6124248" y="2736425"/>
            <a:ext cx="0" cy="1349921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0534E180-9C3A-438B-AE7F-6AE012E3D545}"/>
              </a:ext>
            </a:extLst>
          </p:cNvPr>
          <p:cNvCxnSpPr>
            <a:cxnSpLocks/>
          </p:cNvCxnSpPr>
          <p:nvPr/>
        </p:nvCxnSpPr>
        <p:spPr>
          <a:xfrm>
            <a:off x="9062676" y="2742176"/>
            <a:ext cx="0" cy="1349921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5A1CD5C2-3FCB-4210-BCB4-797FCD9F61CC}"/>
              </a:ext>
            </a:extLst>
          </p:cNvPr>
          <p:cNvCxnSpPr>
            <a:cxnSpLocks/>
          </p:cNvCxnSpPr>
          <p:nvPr/>
        </p:nvCxnSpPr>
        <p:spPr>
          <a:xfrm>
            <a:off x="1733188" y="2717342"/>
            <a:ext cx="0" cy="218466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6301B151-A271-458E-B4E8-A4B99A28572A}"/>
              </a:ext>
            </a:extLst>
          </p:cNvPr>
          <p:cNvCxnSpPr>
            <a:cxnSpLocks/>
          </p:cNvCxnSpPr>
          <p:nvPr/>
        </p:nvCxnSpPr>
        <p:spPr>
          <a:xfrm>
            <a:off x="10930888" y="2155037"/>
            <a:ext cx="0" cy="218466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57CCDFA4-F8A6-4833-B20B-6D0828DA8BB9}"/>
              </a:ext>
            </a:extLst>
          </p:cNvPr>
          <p:cNvCxnSpPr>
            <a:cxnSpLocks/>
          </p:cNvCxnSpPr>
          <p:nvPr/>
        </p:nvCxnSpPr>
        <p:spPr>
          <a:xfrm>
            <a:off x="7296219" y="2724367"/>
            <a:ext cx="0" cy="218466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FDF135C4-3CCB-494B-B056-B1350C51B8E6}"/>
              </a:ext>
            </a:extLst>
          </p:cNvPr>
          <p:cNvCxnSpPr>
            <a:cxnSpLocks/>
          </p:cNvCxnSpPr>
          <p:nvPr/>
        </p:nvCxnSpPr>
        <p:spPr>
          <a:xfrm>
            <a:off x="9896115" y="2769272"/>
            <a:ext cx="0" cy="218466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34" name="Flowchart: Connector 33">
            <a:extLst>
              <a:ext uri="{FF2B5EF4-FFF2-40B4-BE49-F238E27FC236}">
                <a16:creationId xmlns:a16="http://schemas.microsoft.com/office/drawing/2014/main" id="{A5248EC4-D5B1-4FAF-82DC-3D583E721923}"/>
              </a:ext>
            </a:extLst>
          </p:cNvPr>
          <p:cNvSpPr/>
          <p:nvPr/>
        </p:nvSpPr>
        <p:spPr>
          <a:xfrm>
            <a:off x="731747" y="6293436"/>
            <a:ext cx="239232" cy="239232"/>
          </a:xfrm>
          <a:prstGeom prst="flowChartConnector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Flowchart: Connector 35">
            <a:extLst>
              <a:ext uri="{FF2B5EF4-FFF2-40B4-BE49-F238E27FC236}">
                <a16:creationId xmlns:a16="http://schemas.microsoft.com/office/drawing/2014/main" id="{345E7F37-AAEB-4367-AA75-AB20ACDAF9B8}"/>
              </a:ext>
            </a:extLst>
          </p:cNvPr>
          <p:cNvSpPr/>
          <p:nvPr/>
        </p:nvSpPr>
        <p:spPr>
          <a:xfrm>
            <a:off x="2100256" y="6284999"/>
            <a:ext cx="239232" cy="239232"/>
          </a:xfrm>
          <a:prstGeom prst="flowChartConnector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Flowchart: Connector 36">
            <a:extLst>
              <a:ext uri="{FF2B5EF4-FFF2-40B4-BE49-F238E27FC236}">
                <a16:creationId xmlns:a16="http://schemas.microsoft.com/office/drawing/2014/main" id="{39F3EE14-31DE-46A7-A6F5-656D885FB75C}"/>
              </a:ext>
            </a:extLst>
          </p:cNvPr>
          <p:cNvSpPr/>
          <p:nvPr/>
        </p:nvSpPr>
        <p:spPr>
          <a:xfrm>
            <a:off x="3448949" y="6285191"/>
            <a:ext cx="239232" cy="239232"/>
          </a:xfrm>
          <a:prstGeom prst="flowChartConnector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7BDD6106-EE53-41DA-AB84-60AB611A9065}"/>
              </a:ext>
            </a:extLst>
          </p:cNvPr>
          <p:cNvSpPr/>
          <p:nvPr/>
        </p:nvSpPr>
        <p:spPr>
          <a:xfrm>
            <a:off x="1038270" y="6225510"/>
            <a:ext cx="64633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o-KR" altLang="en-US" dirty="0">
                <a:sym typeface="Wingdings" panose="05000000000000000000" pitchFamily="2" charset="2"/>
              </a:rPr>
              <a:t>한국</a:t>
            </a:r>
            <a:endParaRPr lang="en-US" altLang="ko-KR" dirty="0">
              <a:sym typeface="Wingdings" panose="05000000000000000000" pitchFamily="2" charset="2"/>
            </a:endParaRP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8115F487-0235-49C3-A72F-7AF043F2785A}"/>
              </a:ext>
            </a:extLst>
          </p:cNvPr>
          <p:cNvSpPr/>
          <p:nvPr/>
        </p:nvSpPr>
        <p:spPr>
          <a:xfrm>
            <a:off x="2383750" y="6236608"/>
            <a:ext cx="64633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ko-KR" altLang="en-US" dirty="0">
                <a:sym typeface="Wingdings" panose="05000000000000000000" pitchFamily="2" charset="2"/>
              </a:rPr>
              <a:t>중국</a:t>
            </a:r>
            <a:endParaRPr lang="en-US" altLang="ko-KR" dirty="0">
              <a:sym typeface="Wingdings" panose="05000000000000000000" pitchFamily="2" charset="2"/>
            </a:endParaRP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D3A3611B-1B06-4498-81A6-F6DC3E17A839}"/>
              </a:ext>
            </a:extLst>
          </p:cNvPr>
          <p:cNvSpPr/>
          <p:nvPr/>
        </p:nvSpPr>
        <p:spPr>
          <a:xfrm>
            <a:off x="3700079" y="6219355"/>
            <a:ext cx="64633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o-KR" altLang="en-US" dirty="0">
                <a:sym typeface="Wingdings" panose="05000000000000000000" pitchFamily="2" charset="2"/>
              </a:rPr>
              <a:t>유럽</a:t>
            </a:r>
            <a:endParaRPr lang="en-US" altLang="ko-KR" dirty="0">
              <a:sym typeface="Wingdings" panose="05000000000000000000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8323399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D5EAE6-1BD4-4DFF-8F3A-DC08EA943A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9119" y="229628"/>
            <a:ext cx="10353761" cy="1046152"/>
          </a:xfrm>
        </p:spPr>
        <p:txBody>
          <a:bodyPr>
            <a:normAutofit/>
          </a:bodyPr>
          <a:lstStyle/>
          <a:p>
            <a:r>
              <a:rPr lang="ko-KR" altLang="en-US" sz="5400" dirty="0"/>
              <a:t>대한민국 </a:t>
            </a:r>
            <a:r>
              <a:rPr lang="en-US" altLang="ko-KR" sz="4000" dirty="0"/>
              <a:t>(</a:t>
            </a:r>
            <a:r>
              <a:rPr lang="en-US" sz="3200" dirty="0"/>
              <a:t>Republic of Korea</a:t>
            </a:r>
            <a:r>
              <a:rPr lang="en-US" sz="4400" dirty="0"/>
              <a:t>)</a:t>
            </a:r>
            <a:r>
              <a:rPr lang="en-US" sz="4800" dirty="0"/>
              <a:t> 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E20294B2-F0C3-4B92-9A5F-65E9794673CC}"/>
              </a:ext>
            </a:extLst>
          </p:cNvPr>
          <p:cNvSpPr txBox="1">
            <a:spLocks/>
          </p:cNvSpPr>
          <p:nvPr/>
        </p:nvSpPr>
        <p:spPr>
          <a:xfrm>
            <a:off x="1333326" y="5022764"/>
            <a:ext cx="9775441" cy="13999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ko-KR" altLang="en-US" sz="7800" dirty="0">
                <a:solidFill>
                  <a:schemeClr val="accent2"/>
                </a:solidFill>
              </a:rPr>
              <a:t>고려</a:t>
            </a:r>
            <a:r>
              <a:rPr lang="ko-KR" altLang="en-US" sz="6600" dirty="0">
                <a:sym typeface="Wingdings" panose="05000000000000000000" pitchFamily="2" charset="2"/>
              </a:rPr>
              <a:t> </a:t>
            </a:r>
            <a:r>
              <a:rPr lang="en-US" altLang="ko-KR" sz="6600" dirty="0">
                <a:sym typeface="Wingdings" panose="05000000000000000000" pitchFamily="2" charset="2"/>
              </a:rPr>
              <a:t> </a:t>
            </a:r>
            <a:r>
              <a:rPr lang="ko-KR" altLang="en-US" sz="6600" dirty="0">
                <a:solidFill>
                  <a:schemeClr val="accent2"/>
                </a:solidFill>
                <a:sym typeface="Wingdings" panose="05000000000000000000" pitchFamily="2" charset="2"/>
              </a:rPr>
              <a:t>코리아</a:t>
            </a:r>
            <a:r>
              <a:rPr lang="en-US" altLang="ko-KR" sz="6600" dirty="0">
                <a:solidFill>
                  <a:schemeClr val="accent2"/>
                </a:solidFill>
                <a:sym typeface="Wingdings" panose="05000000000000000000" pitchFamily="2" charset="2"/>
              </a:rPr>
              <a:t>(Korea)</a:t>
            </a:r>
            <a:endParaRPr lang="en-US" altLang="ko-KR" sz="6600" dirty="0">
              <a:solidFill>
                <a:schemeClr val="accent2"/>
              </a:solidFill>
            </a:endParaRPr>
          </a:p>
        </p:txBody>
      </p:sp>
      <p:pic>
        <p:nvPicPr>
          <p:cNvPr id="6" name="Picture 5" descr="A close up of a toy&#10;&#10;Description automatically generated">
            <a:extLst>
              <a:ext uri="{FF2B5EF4-FFF2-40B4-BE49-F238E27FC236}">
                <a16:creationId xmlns:a16="http://schemas.microsoft.com/office/drawing/2014/main" id="{86241199-BB6E-4542-8CC2-CDC2E6FC889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41" r="19985"/>
          <a:stretch/>
        </p:blipFill>
        <p:spPr>
          <a:xfrm flipH="1">
            <a:off x="4600094" y="2007079"/>
            <a:ext cx="2727112" cy="3068963"/>
          </a:xfrm>
          <a:prstGeom prst="rect">
            <a:avLst/>
          </a:prstGeom>
        </p:spPr>
      </p:pic>
      <p:sp>
        <p:nvSpPr>
          <p:cNvPr id="7" name="Thought Bubble: Cloud 6">
            <a:extLst>
              <a:ext uri="{FF2B5EF4-FFF2-40B4-BE49-F238E27FC236}">
                <a16:creationId xmlns:a16="http://schemas.microsoft.com/office/drawing/2014/main" id="{E5581D2F-AC0A-40B3-8C2A-4A3EFFA9B9AB}"/>
              </a:ext>
            </a:extLst>
          </p:cNvPr>
          <p:cNvSpPr/>
          <p:nvPr/>
        </p:nvSpPr>
        <p:spPr>
          <a:xfrm flipH="1">
            <a:off x="590581" y="1238369"/>
            <a:ext cx="3930833" cy="2500433"/>
          </a:xfrm>
          <a:prstGeom prst="cloudCallou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2800" dirty="0">
                <a:solidFill>
                  <a:schemeClr val="bg1"/>
                </a:solidFill>
              </a:rPr>
              <a:t>언제부터 대한민국은 </a:t>
            </a:r>
            <a:r>
              <a:rPr lang="en-US" altLang="ko-KR" sz="2800" dirty="0">
                <a:solidFill>
                  <a:schemeClr val="bg1"/>
                </a:solidFill>
              </a:rPr>
              <a:t>Korea</a:t>
            </a:r>
            <a:r>
              <a:rPr lang="ko-KR" altLang="en-US" sz="2800" dirty="0">
                <a:solidFill>
                  <a:schemeClr val="bg1"/>
                </a:solidFill>
              </a:rPr>
              <a:t>였을까</a:t>
            </a:r>
            <a:r>
              <a:rPr lang="en-US" altLang="ko-KR" sz="2800" dirty="0">
                <a:solidFill>
                  <a:schemeClr val="bg1"/>
                </a:solidFill>
              </a:rPr>
              <a:t>?</a:t>
            </a:r>
            <a:r>
              <a:rPr lang="ko-KR" altLang="en-US" sz="2800" dirty="0">
                <a:solidFill>
                  <a:schemeClr val="bg1"/>
                </a:solidFill>
              </a:rPr>
              <a:t>  </a:t>
            </a: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8" name="Thought Bubble: Cloud 7">
            <a:extLst>
              <a:ext uri="{FF2B5EF4-FFF2-40B4-BE49-F238E27FC236}">
                <a16:creationId xmlns:a16="http://schemas.microsoft.com/office/drawing/2014/main" id="{6448C5B1-81D5-4674-95AD-06343B6A5C07}"/>
              </a:ext>
            </a:extLst>
          </p:cNvPr>
          <p:cNvSpPr/>
          <p:nvPr/>
        </p:nvSpPr>
        <p:spPr>
          <a:xfrm>
            <a:off x="7405886" y="1161690"/>
            <a:ext cx="4067339" cy="2973237"/>
          </a:xfrm>
          <a:prstGeom prst="cloudCallou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800" dirty="0">
                <a:solidFill>
                  <a:schemeClr val="bg1"/>
                </a:solidFill>
              </a:rPr>
              <a:t>Korea</a:t>
            </a:r>
            <a:r>
              <a:rPr lang="ko-KR" altLang="en-US" sz="2800" dirty="0">
                <a:solidFill>
                  <a:schemeClr val="bg1"/>
                </a:solidFill>
              </a:rPr>
              <a:t>라는 이름은 어디에서 왔을까</a:t>
            </a:r>
            <a:r>
              <a:rPr lang="en-US" altLang="ko-KR" sz="2800" dirty="0">
                <a:solidFill>
                  <a:schemeClr val="bg1"/>
                </a:solidFill>
              </a:rPr>
              <a:t>?</a:t>
            </a:r>
            <a:endParaRPr lang="en-US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03600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 animBg="1"/>
      <p:bldP spid="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2311558-055C-43AF-8D3A-E426053ED29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12899" y="1943820"/>
            <a:ext cx="7414024" cy="3168770"/>
          </a:xfrm>
        </p:spPr>
        <p:txBody>
          <a:bodyPr>
            <a:noAutofit/>
          </a:bodyPr>
          <a:lstStyle/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ko-KR" altLang="en-US" sz="3200" dirty="0"/>
              <a:t>고조선</a:t>
            </a:r>
            <a:r>
              <a:rPr lang="en-US" altLang="ko-KR" sz="3200" dirty="0"/>
              <a:t>-</a:t>
            </a:r>
            <a:r>
              <a:rPr lang="ko-KR" altLang="en-US" sz="3200" dirty="0"/>
              <a:t>한반도 최초의 국가</a:t>
            </a:r>
            <a:endParaRPr lang="en-US" altLang="ko-KR" sz="3200" dirty="0"/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ko-KR" altLang="en-US" sz="3200" dirty="0"/>
              <a:t>삼국시대</a:t>
            </a:r>
            <a:r>
              <a:rPr lang="en-US" altLang="ko-KR" sz="3200" dirty="0"/>
              <a:t>-</a:t>
            </a:r>
            <a:r>
              <a:rPr lang="ko-KR" altLang="en-US" sz="3200" dirty="0"/>
              <a:t>신라</a:t>
            </a:r>
            <a:r>
              <a:rPr lang="en-US" altLang="ko-KR" sz="3200" dirty="0"/>
              <a:t>, </a:t>
            </a:r>
            <a:r>
              <a:rPr lang="ko-KR" altLang="en-US" sz="3200" dirty="0"/>
              <a:t>고구려</a:t>
            </a:r>
            <a:r>
              <a:rPr lang="en-US" altLang="ko-KR" sz="3200" dirty="0"/>
              <a:t>, </a:t>
            </a:r>
            <a:r>
              <a:rPr lang="ko-KR" altLang="en-US" sz="3200" dirty="0"/>
              <a:t>백제</a:t>
            </a:r>
            <a:endParaRPr lang="en-US" altLang="ko-KR" sz="3200" dirty="0"/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ko-KR" altLang="en-US" sz="3200" dirty="0"/>
              <a:t>남북국시대</a:t>
            </a:r>
            <a:r>
              <a:rPr lang="en-US" altLang="ko-KR" sz="3200" dirty="0"/>
              <a:t>-</a:t>
            </a:r>
            <a:r>
              <a:rPr lang="ko-KR" altLang="en-US" sz="3200" dirty="0"/>
              <a:t>통일신라</a:t>
            </a:r>
            <a:r>
              <a:rPr lang="en-US" altLang="ko-KR" sz="3200" dirty="0"/>
              <a:t>, </a:t>
            </a:r>
            <a:r>
              <a:rPr lang="ko-KR" altLang="en-US" sz="3200" dirty="0"/>
              <a:t>발해</a:t>
            </a:r>
            <a:r>
              <a:rPr lang="en-US" altLang="ko-KR" sz="3200" dirty="0"/>
              <a:t> 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ko-KR" altLang="en-US" sz="3200" dirty="0"/>
              <a:t>후삼국시대</a:t>
            </a:r>
            <a:r>
              <a:rPr lang="en-US" altLang="ko-KR" sz="3200" dirty="0"/>
              <a:t>-</a:t>
            </a:r>
            <a:r>
              <a:rPr lang="ko-KR" altLang="en-US" sz="3200" dirty="0"/>
              <a:t>신라</a:t>
            </a:r>
            <a:r>
              <a:rPr lang="en-US" altLang="ko-KR" sz="3200" dirty="0"/>
              <a:t>, </a:t>
            </a:r>
            <a:r>
              <a:rPr lang="ko-KR" altLang="en-US" sz="3200" dirty="0"/>
              <a:t>후백제</a:t>
            </a:r>
            <a:r>
              <a:rPr lang="en-US" altLang="ko-KR" sz="3200" dirty="0"/>
              <a:t>, </a:t>
            </a:r>
            <a:r>
              <a:rPr lang="ko-KR" altLang="en-US" sz="3200" dirty="0"/>
              <a:t>후고구려 </a:t>
            </a:r>
            <a:endParaRPr lang="en-US" altLang="ko-KR" sz="3200" dirty="0"/>
          </a:p>
          <a:p>
            <a:pPr algn="l"/>
            <a:endParaRPr lang="en-US" altLang="ko-KR" sz="1800" dirty="0"/>
          </a:p>
          <a:p>
            <a:pPr algn="l"/>
            <a:endParaRPr lang="en-US" altLang="ko-KR" sz="3200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8180453F-DED1-4F3E-940A-9CF35AF9B9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270294" y="591969"/>
            <a:ext cx="7885084" cy="977747"/>
          </a:xfrm>
        </p:spPr>
        <p:txBody>
          <a:bodyPr>
            <a:normAutofit/>
          </a:bodyPr>
          <a:lstStyle/>
          <a:p>
            <a:r>
              <a:rPr lang="ko-KR" altLang="en-US" sz="5400" dirty="0"/>
              <a:t>고려 이전의 국가</a:t>
            </a:r>
            <a:r>
              <a:rPr lang="en-US" sz="5400" dirty="0"/>
              <a:t> </a:t>
            </a:r>
          </a:p>
        </p:txBody>
      </p:sp>
      <p:pic>
        <p:nvPicPr>
          <p:cNvPr id="5" name="Picture 4" descr="A close up of text on a white background&#10;&#10;Description automatically generated">
            <a:extLst>
              <a:ext uri="{FF2B5EF4-FFF2-40B4-BE49-F238E27FC236}">
                <a16:creationId xmlns:a16="http://schemas.microsoft.com/office/drawing/2014/main" id="{08A47AA7-E4DC-4876-8F1D-02FE0CA5A9F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43" r="34820" b="44454"/>
          <a:stretch/>
        </p:blipFill>
        <p:spPr>
          <a:xfrm>
            <a:off x="7263441" y="183316"/>
            <a:ext cx="4773283" cy="6476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5751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4423BF-920E-433E-9865-C2D1686B5E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9572" y="758881"/>
            <a:ext cx="5929773" cy="1062992"/>
          </a:xfrm>
        </p:spPr>
        <p:txBody>
          <a:bodyPr>
            <a:normAutofit/>
          </a:bodyPr>
          <a:lstStyle/>
          <a:p>
            <a:r>
              <a:rPr lang="ko-KR" altLang="en-US" sz="5400" dirty="0">
                <a:highlight>
                  <a:srgbClr val="808000"/>
                </a:highlight>
              </a:rPr>
              <a:t>고조선</a:t>
            </a:r>
            <a:endParaRPr lang="en-US" sz="5400" dirty="0">
              <a:highlight>
                <a:srgbClr val="808000"/>
              </a:highlight>
            </a:endParaRPr>
          </a:p>
        </p:txBody>
      </p:sp>
      <p:pic>
        <p:nvPicPr>
          <p:cNvPr id="6" name="Picture Placeholder 5" descr="A picture containing orange, yellow&#10;&#10;Description automatically generated">
            <a:extLst>
              <a:ext uri="{FF2B5EF4-FFF2-40B4-BE49-F238E27FC236}">
                <a16:creationId xmlns:a16="http://schemas.microsoft.com/office/drawing/2014/main" id="{90B1D6D2-FB0B-4BFA-BBFF-615A9A425C66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4" r="1434"/>
          <a:stretch>
            <a:fillRect/>
          </a:stretch>
        </p:blipFill>
        <p:spPr/>
      </p:pic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57086AB5-622B-4CE2-9438-5D816FAA53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38920" y="2146376"/>
            <a:ext cx="5722110" cy="4024455"/>
          </a:xfrm>
        </p:spPr>
        <p:txBody>
          <a:bodyPr>
            <a:noAutofit/>
          </a:bodyPr>
          <a:lstStyle/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ko-KR" altLang="en-US" sz="3200" dirty="0"/>
              <a:t>한반도 최초의 국가</a:t>
            </a:r>
            <a:endParaRPr lang="en-US" altLang="ko-KR" sz="3200" dirty="0"/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ko-KR" altLang="en-US" sz="3200" dirty="0"/>
              <a:t>나라를 세운 사람 </a:t>
            </a:r>
            <a:r>
              <a:rPr lang="en-US" altLang="ko-KR" sz="3200" dirty="0"/>
              <a:t>- </a:t>
            </a:r>
            <a:r>
              <a:rPr lang="ko-KR" altLang="en-US" sz="3200" dirty="0"/>
              <a:t>단군</a:t>
            </a:r>
            <a:endParaRPr lang="en-US" altLang="ko-KR" sz="3200" dirty="0"/>
          </a:p>
        </p:txBody>
      </p:sp>
    </p:spTree>
    <p:extLst>
      <p:ext uri="{BB962C8B-B14F-4D97-AF65-F5344CB8AC3E}">
        <p14:creationId xmlns:p14="http://schemas.microsoft.com/office/powerpoint/2010/main" val="38106255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4423BF-920E-433E-9865-C2D1686B5E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9572" y="379563"/>
            <a:ext cx="5929773" cy="1633268"/>
          </a:xfrm>
        </p:spPr>
        <p:txBody>
          <a:bodyPr>
            <a:normAutofit/>
          </a:bodyPr>
          <a:lstStyle/>
          <a:p>
            <a:r>
              <a:rPr lang="ko-KR" altLang="en-US" sz="5400" dirty="0">
                <a:highlight>
                  <a:srgbClr val="008000"/>
                </a:highlight>
              </a:rPr>
              <a:t>삼국시대</a:t>
            </a:r>
            <a:br>
              <a:rPr lang="en-US" altLang="ko-KR" sz="5400" dirty="0"/>
            </a:br>
            <a:r>
              <a:rPr lang="en-US" altLang="ko-KR" sz="4800" dirty="0"/>
              <a:t>&lt;</a:t>
            </a:r>
            <a:r>
              <a:rPr lang="ko-KR" altLang="en-US" sz="4800" dirty="0"/>
              <a:t>신라</a:t>
            </a:r>
            <a:r>
              <a:rPr lang="en-US" altLang="ko-KR" sz="4800" dirty="0"/>
              <a:t>&gt;</a:t>
            </a:r>
            <a:endParaRPr lang="en-US" sz="5400" dirty="0"/>
          </a:p>
        </p:txBody>
      </p:sp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90B1D6D2-FB0B-4BFA-BBFF-615A9A425C66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424804" y="944363"/>
            <a:ext cx="3255356" cy="4860692"/>
          </a:xfrm>
        </p:spPr>
      </p:pic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57086AB5-622B-4CE2-9438-5D816FAA53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38920" y="2146376"/>
            <a:ext cx="5722110" cy="4024455"/>
          </a:xfrm>
        </p:spPr>
        <p:txBody>
          <a:bodyPr>
            <a:noAutofit/>
          </a:bodyPr>
          <a:lstStyle/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ko-KR" altLang="en-US" sz="3200" dirty="0"/>
              <a:t>경주 지역</a:t>
            </a:r>
            <a:endParaRPr lang="en-US" altLang="ko-KR" sz="3200" dirty="0"/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ko-KR" altLang="en-US" sz="3200" dirty="0"/>
              <a:t>나라를 세운 사람 </a:t>
            </a:r>
            <a:endParaRPr lang="en-US" altLang="ko-KR" sz="3200" dirty="0"/>
          </a:p>
          <a:p>
            <a:pPr algn="l"/>
            <a:r>
              <a:rPr lang="en-US" altLang="ko-KR" sz="3200" dirty="0"/>
              <a:t>      - </a:t>
            </a:r>
            <a:r>
              <a:rPr lang="ko-KR" altLang="en-US" sz="3200" dirty="0"/>
              <a:t>박혁거세</a:t>
            </a:r>
            <a:endParaRPr lang="en-US" altLang="ko-KR" sz="3200" dirty="0"/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ko-KR" altLang="en-US" sz="3200" dirty="0"/>
              <a:t>전성기 </a:t>
            </a:r>
            <a:r>
              <a:rPr lang="en-US" altLang="ko-KR" sz="3200" dirty="0"/>
              <a:t>- </a:t>
            </a:r>
            <a:r>
              <a:rPr lang="ko-KR" altLang="en-US" sz="3200" dirty="0"/>
              <a:t>진흥왕</a:t>
            </a:r>
            <a:endParaRPr lang="en-US" altLang="ko-KR" sz="3200" dirty="0"/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ko-KR" altLang="en-US" sz="3200" dirty="0"/>
              <a:t>업적 </a:t>
            </a:r>
            <a:r>
              <a:rPr lang="en-US" altLang="ko-KR" sz="3200" dirty="0"/>
              <a:t>- </a:t>
            </a:r>
            <a:r>
              <a:rPr lang="ko-KR" altLang="en-US" sz="3200" dirty="0"/>
              <a:t>화랑도</a:t>
            </a:r>
            <a:endParaRPr lang="en-US" altLang="ko-KR" sz="3200" dirty="0"/>
          </a:p>
        </p:txBody>
      </p:sp>
    </p:spTree>
    <p:extLst>
      <p:ext uri="{BB962C8B-B14F-4D97-AF65-F5344CB8AC3E}">
        <p14:creationId xmlns:p14="http://schemas.microsoft.com/office/powerpoint/2010/main" val="22273076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90B1D6D2-FB0B-4BFA-BBFF-615A9A425C66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424804" y="1250272"/>
            <a:ext cx="3255356" cy="4658692"/>
          </a:xfrm>
        </p:spPr>
      </p:pic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57086AB5-622B-4CE2-9438-5D816FAA53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38920" y="2146376"/>
            <a:ext cx="5722110" cy="4024455"/>
          </a:xfrm>
        </p:spPr>
        <p:txBody>
          <a:bodyPr>
            <a:noAutofit/>
          </a:bodyPr>
          <a:lstStyle/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ko-KR" altLang="en-US" sz="3200" dirty="0"/>
              <a:t>북쪽 지역</a:t>
            </a:r>
            <a:endParaRPr lang="en-US" altLang="ko-KR" sz="3200" dirty="0"/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ko-KR" altLang="en-US" sz="3200" dirty="0"/>
              <a:t>나라를 세운 사람 </a:t>
            </a:r>
            <a:r>
              <a:rPr lang="en-US" altLang="ko-KR" sz="3200" dirty="0"/>
              <a:t>- </a:t>
            </a:r>
            <a:r>
              <a:rPr lang="ko-KR" altLang="en-US" sz="3200" dirty="0"/>
              <a:t>주몽</a:t>
            </a:r>
            <a:endParaRPr lang="en-US" altLang="ko-KR" sz="3200" dirty="0"/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ko-KR" altLang="en-US" sz="3200" dirty="0"/>
              <a:t>전성기 </a:t>
            </a:r>
            <a:r>
              <a:rPr lang="en-US" altLang="ko-KR" sz="3200" dirty="0"/>
              <a:t>- </a:t>
            </a:r>
            <a:r>
              <a:rPr lang="ko-KR" altLang="en-US" sz="3200" dirty="0"/>
              <a:t>광개토대왕</a:t>
            </a:r>
            <a:endParaRPr lang="en-US" altLang="ko-KR" sz="3200" dirty="0"/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ko-KR" altLang="en-US" sz="3200" dirty="0"/>
              <a:t>업적 </a:t>
            </a:r>
            <a:r>
              <a:rPr lang="en-US" altLang="ko-KR" sz="3200" dirty="0"/>
              <a:t>- </a:t>
            </a:r>
            <a:r>
              <a:rPr lang="ko-KR" altLang="en-US" sz="3200" dirty="0"/>
              <a:t>동북아시아의 </a:t>
            </a:r>
            <a:endParaRPr lang="en-US" altLang="ko-KR" sz="3200" dirty="0"/>
          </a:p>
          <a:p>
            <a:pPr algn="l"/>
            <a:r>
              <a:rPr lang="en-US" altLang="ko-KR" sz="3200" dirty="0"/>
              <a:t>                  </a:t>
            </a:r>
            <a:r>
              <a:rPr lang="ko-KR" altLang="en-US" sz="3200" dirty="0"/>
              <a:t>패권 확보</a:t>
            </a:r>
            <a:endParaRPr lang="en-US" altLang="ko-KR" sz="3200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A9BDE444-1651-40F0-B447-35731EFB12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9572" y="379563"/>
            <a:ext cx="5929773" cy="1633268"/>
          </a:xfrm>
        </p:spPr>
        <p:txBody>
          <a:bodyPr>
            <a:normAutofit/>
          </a:bodyPr>
          <a:lstStyle/>
          <a:p>
            <a:r>
              <a:rPr lang="ko-KR" altLang="en-US" sz="5400" dirty="0">
                <a:highlight>
                  <a:srgbClr val="008000"/>
                </a:highlight>
              </a:rPr>
              <a:t>삼국시대</a:t>
            </a:r>
            <a:br>
              <a:rPr lang="en-US" altLang="ko-KR" sz="5400" dirty="0"/>
            </a:br>
            <a:r>
              <a:rPr lang="en-US" altLang="ko-KR" sz="4800" dirty="0"/>
              <a:t>&lt;</a:t>
            </a:r>
            <a:r>
              <a:rPr lang="ko-KR" altLang="en-US" sz="4800" dirty="0"/>
              <a:t>고구려</a:t>
            </a:r>
            <a:r>
              <a:rPr lang="en-US" altLang="ko-KR" sz="4800" dirty="0"/>
              <a:t>&gt;</a:t>
            </a:r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val="4446992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90B1D6D2-FB0B-4BFA-BBFF-615A9A425C66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478599" y="1250272"/>
            <a:ext cx="3147765" cy="4658692"/>
          </a:xfrm>
        </p:spPr>
      </p:pic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57086AB5-622B-4CE2-9438-5D816FAA53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38920" y="2146376"/>
            <a:ext cx="5722110" cy="4024455"/>
          </a:xfrm>
        </p:spPr>
        <p:txBody>
          <a:bodyPr>
            <a:noAutofit/>
          </a:bodyPr>
          <a:lstStyle/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ko-KR" altLang="en-US" sz="3200" dirty="0"/>
              <a:t>남쪽 지역</a:t>
            </a:r>
            <a:endParaRPr lang="en-US" altLang="ko-KR" sz="3200" dirty="0"/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ko-KR" altLang="en-US" sz="3200" dirty="0"/>
              <a:t>나라를 세운 사람 </a:t>
            </a:r>
            <a:r>
              <a:rPr lang="en-US" altLang="ko-KR" sz="3200" dirty="0"/>
              <a:t>- </a:t>
            </a:r>
            <a:r>
              <a:rPr lang="ko-KR" altLang="en-US" sz="3200" dirty="0" err="1"/>
              <a:t>온조</a:t>
            </a:r>
            <a:endParaRPr lang="en-US" altLang="ko-KR" sz="3200" dirty="0"/>
          </a:p>
          <a:p>
            <a:pPr algn="l"/>
            <a:r>
              <a:rPr lang="en-US" altLang="ko-KR" sz="3200" dirty="0"/>
              <a:t>•    </a:t>
            </a:r>
            <a:r>
              <a:rPr lang="ko-KR" altLang="en-US" sz="3200" dirty="0"/>
              <a:t>전성기 </a:t>
            </a:r>
            <a:r>
              <a:rPr lang="en-US" altLang="ko-KR" sz="3200" dirty="0"/>
              <a:t>- </a:t>
            </a:r>
            <a:r>
              <a:rPr lang="ko-KR" altLang="en-US" sz="3200" dirty="0"/>
              <a:t>근초고왕</a:t>
            </a:r>
            <a:endParaRPr lang="en-US" altLang="ko-KR" sz="3200" dirty="0"/>
          </a:p>
          <a:p>
            <a:pPr algn="l"/>
            <a:r>
              <a:rPr lang="en-US" altLang="ko-KR" sz="3200" dirty="0"/>
              <a:t>•    </a:t>
            </a:r>
            <a:r>
              <a:rPr lang="ko-KR" altLang="en-US" sz="3200" dirty="0"/>
              <a:t>업적 </a:t>
            </a:r>
            <a:r>
              <a:rPr lang="en-US" altLang="ko-KR" sz="3200" dirty="0"/>
              <a:t>- </a:t>
            </a:r>
            <a:r>
              <a:rPr lang="ko-KR" altLang="en-US" sz="3200" dirty="0"/>
              <a:t>문화 전파</a:t>
            </a:r>
            <a:endParaRPr lang="en-US" altLang="ko-KR" sz="3200" dirty="0"/>
          </a:p>
          <a:p>
            <a:pPr algn="l"/>
            <a:endParaRPr lang="en-US" altLang="ko-KR" sz="3200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254AE51F-5441-4537-B738-03743E65A8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9572" y="379563"/>
            <a:ext cx="5929773" cy="1633268"/>
          </a:xfrm>
        </p:spPr>
        <p:txBody>
          <a:bodyPr>
            <a:normAutofit/>
          </a:bodyPr>
          <a:lstStyle/>
          <a:p>
            <a:r>
              <a:rPr lang="ko-KR" altLang="en-US" sz="5400" dirty="0">
                <a:highlight>
                  <a:srgbClr val="008000"/>
                </a:highlight>
              </a:rPr>
              <a:t>삼국시대</a:t>
            </a:r>
            <a:br>
              <a:rPr lang="en-US" altLang="ko-KR" sz="5400" dirty="0"/>
            </a:br>
            <a:r>
              <a:rPr lang="en-US" altLang="ko-KR" sz="4800" dirty="0"/>
              <a:t>&lt;</a:t>
            </a:r>
            <a:r>
              <a:rPr lang="ko-KR" altLang="en-US" sz="4800" dirty="0"/>
              <a:t>백제</a:t>
            </a:r>
            <a:r>
              <a:rPr lang="en-US" altLang="ko-KR" sz="4800" dirty="0"/>
              <a:t>&gt;</a:t>
            </a:r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val="26931680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90B1D6D2-FB0B-4BFA-BBFF-615A9A425C66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962816" y="1142738"/>
            <a:ext cx="4249612" cy="4752109"/>
          </a:xfrm>
        </p:spPr>
      </p:pic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57086AB5-622B-4CE2-9438-5D816FAA53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38920" y="2682970"/>
            <a:ext cx="5722110" cy="3487861"/>
          </a:xfrm>
        </p:spPr>
        <p:txBody>
          <a:bodyPr>
            <a:noAutofit/>
          </a:bodyPr>
          <a:lstStyle/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ko-KR" altLang="en-US" sz="3200" dirty="0"/>
              <a:t>신라</a:t>
            </a:r>
            <a:r>
              <a:rPr lang="en-US" altLang="ko-KR" sz="3200" dirty="0"/>
              <a:t>, </a:t>
            </a:r>
            <a:r>
              <a:rPr lang="ko-KR" altLang="en-US" sz="3200" dirty="0"/>
              <a:t>고구려</a:t>
            </a:r>
            <a:r>
              <a:rPr lang="en-US" altLang="ko-KR" sz="3200" dirty="0"/>
              <a:t>, </a:t>
            </a:r>
            <a:r>
              <a:rPr lang="ko-KR" altLang="en-US" sz="3200" dirty="0"/>
              <a:t>백제를 통일</a:t>
            </a:r>
            <a:endParaRPr lang="en-US" altLang="ko-KR" sz="3200" dirty="0"/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ko-KR" altLang="en-US" sz="3200" dirty="0"/>
              <a:t>한반도에 통일 국가를 세움</a:t>
            </a:r>
            <a:endParaRPr lang="en-US" altLang="ko-KR" sz="3200" dirty="0"/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ko-KR" altLang="en-US" sz="3200" dirty="0"/>
              <a:t>중국 당나라의 도움으로 대동강 이남 </a:t>
            </a:r>
            <a:r>
              <a:rPr lang="ko-KR" altLang="en-US" sz="3200" dirty="0" err="1"/>
              <a:t>땅만을</a:t>
            </a:r>
            <a:r>
              <a:rPr lang="ko-KR" altLang="en-US" sz="3200" dirty="0"/>
              <a:t> 통일</a:t>
            </a:r>
            <a:endParaRPr lang="en-US" altLang="ko-KR" sz="3200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6340BD99-B36E-445E-BFEB-852BE52D8A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9572" y="379562"/>
            <a:ext cx="5929773" cy="1667773"/>
          </a:xfrm>
        </p:spPr>
        <p:txBody>
          <a:bodyPr>
            <a:normAutofit/>
          </a:bodyPr>
          <a:lstStyle/>
          <a:p>
            <a:r>
              <a:rPr lang="ko-KR" altLang="en-US" sz="5400" dirty="0">
                <a:highlight>
                  <a:srgbClr val="0000FF"/>
                </a:highlight>
              </a:rPr>
              <a:t>남북국시대</a:t>
            </a:r>
            <a:br>
              <a:rPr lang="en-US" altLang="ko-KR" sz="5400" dirty="0"/>
            </a:br>
            <a:r>
              <a:rPr lang="en-US" altLang="ko-KR" sz="4800" dirty="0"/>
              <a:t>&lt;</a:t>
            </a:r>
            <a:r>
              <a:rPr lang="ko-KR" altLang="en-US" sz="4800" dirty="0"/>
              <a:t>통일신라</a:t>
            </a:r>
            <a:r>
              <a:rPr lang="en-US" altLang="ko-KR" sz="4800" dirty="0"/>
              <a:t>&gt;</a:t>
            </a:r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val="306833461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amask">
  <a:themeElements>
    <a:clrScheme name="Damask">
      <a:dk1>
        <a:sysClr val="windowText" lastClr="000000"/>
      </a:dk1>
      <a:lt1>
        <a:sysClr val="window" lastClr="FFFFFF"/>
      </a:lt1>
      <a:dk2>
        <a:srgbClr val="6D8C60"/>
      </a:dk2>
      <a:lt2>
        <a:srgbClr val="B1D7A1"/>
      </a:lt2>
      <a:accent1>
        <a:srgbClr val="81B992"/>
      </a:accent1>
      <a:accent2>
        <a:srgbClr val="9ABC65"/>
      </a:accent2>
      <a:accent3>
        <a:srgbClr val="BDB564"/>
      </a:accent3>
      <a:accent4>
        <a:srgbClr val="BD8964"/>
      </a:accent4>
      <a:accent5>
        <a:srgbClr val="BD6466"/>
      </a:accent5>
      <a:accent6>
        <a:srgbClr val="64A4BD"/>
      </a:accent6>
      <a:hlink>
        <a:srgbClr val="8CCC71"/>
      </a:hlink>
      <a:folHlink>
        <a:srgbClr val="A4C795"/>
      </a:folHlink>
    </a:clrScheme>
    <a:fontScheme name="Damask">
      <a:majorFont>
        <a:latin typeface="Bookman Old Style" panose="02050604050505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Rockwell" panose="020606030202050204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amask">
      <a: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105000"/>
                <a:lumMod val="110000"/>
              </a:schemeClr>
            </a:gs>
            <a:gs pos="100000">
              <a:schemeClr val="phClr">
                <a:tint val="78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0000"/>
                <a:lumMod val="104000"/>
              </a:schemeClr>
            </a:gs>
            <a:gs pos="69000">
              <a:schemeClr val="phClr">
                <a:shade val="86000"/>
                <a:satMod val="130000"/>
                <a:lumMod val="102000"/>
              </a:schemeClr>
            </a:gs>
            <a:gs pos="100000">
              <a:schemeClr val="phClr">
                <a:shade val="72000"/>
                <a:satMod val="130000"/>
                <a:lumMod val="100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sy="96000" rotWithShape="0">
              <a:srgbClr val="000000">
                <a:alpha val="54000"/>
              </a:srgbClr>
            </a:outerShdw>
          </a:effectLst>
        </a:effectStyle>
        <a:effectStyle>
          <a:effectLst>
            <a:outerShdw blurRad="76200" dist="38100" dir="5400000" algn="ctr" rotWithShape="0">
              <a:srgbClr val="000000">
                <a:alpha val="76000"/>
              </a:srgbClr>
            </a:outerShdw>
          </a:effectLst>
          <a:scene3d>
            <a:camera prst="orthographicFront">
              <a:rot lat="0" lon="0" rev="0"/>
            </a:camera>
            <a:lightRig rig="balanced" dir="t"/>
          </a:scene3d>
          <a:sp3d prstMaterial="matte">
            <a:bevelT w="25400" h="25400" prst="relaxedInse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18000"/>
                <a:satMod val="160000"/>
                <a:lumMod val="28000"/>
              </a:schemeClr>
              <a:schemeClr val="phClr">
                <a:tint val="95000"/>
                <a:satMod val="160000"/>
                <a:lumMod val="11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amask" id="{F9A299A0-33D0-4E0F-9F3F-7163E3744208}" vid="{4539428D-6454-4FE6-B992-2D59F0AC2F8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246</TotalTime>
  <Words>574</Words>
  <Application>Microsoft Office PowerPoint</Application>
  <PresentationFormat>Widescreen</PresentationFormat>
  <Paragraphs>143</Paragraphs>
  <Slides>24</Slides>
  <Notes>1</Notes>
  <HiddenSlides>0</HiddenSlides>
  <MMClips>1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9" baseType="lpstr">
      <vt:lpstr>Arial</vt:lpstr>
      <vt:lpstr>Bookman Old Style</vt:lpstr>
      <vt:lpstr>Calibri</vt:lpstr>
      <vt:lpstr>Rockwell</vt:lpstr>
      <vt:lpstr>Damask</vt:lpstr>
      <vt:lpstr>고 려</vt:lpstr>
      <vt:lpstr>Republic of Korea </vt:lpstr>
      <vt:lpstr>대한민국 (Republic of Korea) </vt:lpstr>
      <vt:lpstr>고려 이전의 국가 </vt:lpstr>
      <vt:lpstr>고조선</vt:lpstr>
      <vt:lpstr>삼국시대 &lt;신라&gt;</vt:lpstr>
      <vt:lpstr>삼국시대 &lt;고구려&gt;</vt:lpstr>
      <vt:lpstr>삼국시대 &lt;백제&gt;</vt:lpstr>
      <vt:lpstr>남북국시대 &lt;통일신라&gt;</vt:lpstr>
      <vt:lpstr>남북국시대 &lt;발해&gt;</vt:lpstr>
      <vt:lpstr>PowerPoint Presentation</vt:lpstr>
      <vt:lpstr>임금님 귀는 당나귀 귀</vt:lpstr>
      <vt:lpstr>임금님 귀는 당나귀 귀</vt:lpstr>
      <vt:lpstr>고려 성립</vt:lpstr>
      <vt:lpstr>왕건의 정책</vt:lpstr>
      <vt:lpstr>궁예와 왕건</vt:lpstr>
      <vt:lpstr>PowerPoint Presentation</vt:lpstr>
      <vt:lpstr>고려의 역사적 의미 </vt:lpstr>
      <vt:lpstr>고려, 세계에 알려지다!</vt:lpstr>
      <vt:lpstr>팔관회</vt:lpstr>
      <vt:lpstr>연등회</vt:lpstr>
      <vt:lpstr>고려 학문 및 문화 </vt:lpstr>
      <vt:lpstr>시대별 영토 비교</vt:lpstr>
      <vt:lpstr>세계사 연표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고려</dc:title>
  <dc:creator>EunJung Jung</dc:creator>
  <cp:lastModifiedBy>Sunmi Yoon</cp:lastModifiedBy>
  <cp:revision>5</cp:revision>
  <dcterms:created xsi:type="dcterms:W3CDTF">2019-11-05T00:37:24Z</dcterms:created>
  <dcterms:modified xsi:type="dcterms:W3CDTF">2019-12-12T05:00:22Z</dcterms:modified>
</cp:coreProperties>
</file>